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754" r:id="rId1"/>
  </p:sldMasterIdLst>
  <p:notesMasterIdLst>
    <p:notesMasterId r:id="rId17"/>
  </p:notesMasterIdLst>
  <p:sldIdLst>
    <p:sldId id="256" r:id="rId2"/>
    <p:sldId id="274" r:id="rId3"/>
    <p:sldId id="265" r:id="rId4"/>
    <p:sldId id="275" r:id="rId5"/>
    <p:sldId id="264" r:id="rId6"/>
    <p:sldId id="266" r:id="rId7"/>
    <p:sldId id="273" r:id="rId8"/>
    <p:sldId id="267" r:id="rId9"/>
    <p:sldId id="258" r:id="rId10"/>
    <p:sldId id="262" r:id="rId11"/>
    <p:sldId id="259" r:id="rId12"/>
    <p:sldId id="260" r:id="rId13"/>
    <p:sldId id="268" r:id="rId14"/>
    <p:sldId id="276" r:id="rId15"/>
    <p:sldId id="277" r:id="rId16"/>
  </p:sldIdLst>
  <p:sldSz cx="9144000" cy="6858000" type="screen4x3"/>
  <p:notesSz cx="6858000" cy="9144000"/>
  <p:embeddedFontLst>
    <p:embeddedFont>
      <p:font typeface="Candara" panose="020E0502030303020204" pitchFamily="34" charset="0"/>
      <p:regular r:id="rId18"/>
      <p:bold r:id="rId19"/>
      <p:italic r:id="rId20"/>
      <p:boldItalic r:id="rId21"/>
    </p:embeddedFont>
    <p:embeddedFont>
      <p:font typeface="Nunito Sans" pitchFamily="2" charset="0"/>
      <p:regular r:id="rId22"/>
      <p:bold r:id="rId23"/>
      <p:italic r:id="rId24"/>
      <p:boldItalic r:id="rId25"/>
    </p:embeddedFont>
    <p:embeddedFont>
      <p:font typeface="Trebuchet MS" panose="020B0603020202020204" pitchFamily="34" charset="0"/>
      <p:regular r:id="rId26"/>
      <p:bold r:id="rId27"/>
      <p:italic r:id="rId28"/>
      <p:boldItalic r:id="rId29"/>
    </p:embeddedFont>
    <p:embeddedFont>
      <p:font typeface="Wingdings 3" panose="05040102010807070707" pitchFamily="18" charset="2"/>
      <p:regular r:id="rId30"/>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2" roundtripDataSignature="AMtx7mjRAmFnMam3uUKCJsFuofQfneKHB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8" d="100"/>
          <a:sy n="58" d="100"/>
        </p:scale>
        <p:origin x="1480" y="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font" Target="fonts/font1.fntdata"/><Relationship Id="rId26" Type="http://schemas.openxmlformats.org/officeDocument/2006/relationships/font" Target="fonts/font9.fntdata"/><Relationship Id="rId3" Type="http://schemas.openxmlformats.org/officeDocument/2006/relationships/slide" Target="slides/slide2.xml"/><Relationship Id="rId21" Type="http://schemas.openxmlformats.org/officeDocument/2006/relationships/font" Target="fonts/font4.fntdata"/><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font" Target="fonts/font8.fntdata"/><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3.fntdata"/><Relationship Id="rId29" Type="http://schemas.openxmlformats.org/officeDocument/2006/relationships/font" Target="fonts/font1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7.fntdata"/><Relationship Id="rId32" Type="http://customschemas.google.com/relationships/presentationmetadata" Target="metadata"/><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6.fntdata"/><Relationship Id="rId28" Type="http://schemas.openxmlformats.org/officeDocument/2006/relationships/font" Target="fonts/font11.fntdata"/><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5.fntdata"/><Relationship Id="rId27" Type="http://schemas.openxmlformats.org/officeDocument/2006/relationships/font" Target="fonts/font10.fntdata"/><Relationship Id="rId30" Type="http://schemas.openxmlformats.org/officeDocument/2006/relationships/font" Target="fonts/font13.fntdata"/><Relationship Id="rId35"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Moore" userId="2bb94bd1-9598-4615-9b09-4441b97fa20e" providerId="ADAL" clId="{B7947ED3-4366-48C4-9B9D-ACCB65B7B684}"/>
    <pc:docChg chg="undo custSel addSld delSld modSld sldOrd">
      <pc:chgData name="Michael Moore" userId="2bb94bd1-9598-4615-9b09-4441b97fa20e" providerId="ADAL" clId="{B7947ED3-4366-48C4-9B9D-ACCB65B7B684}" dt="2024-06-24T08:47:56.354" v="1136" actId="20577"/>
      <pc:docMkLst>
        <pc:docMk/>
      </pc:docMkLst>
      <pc:sldChg chg="addSp delSp modSp mod setBg setClrOvrMap delDesignElem">
        <pc:chgData name="Michael Moore" userId="2bb94bd1-9598-4615-9b09-4441b97fa20e" providerId="ADAL" clId="{B7947ED3-4366-48C4-9B9D-ACCB65B7B684}" dt="2024-06-24T07:31:59.164" v="717" actId="20577"/>
        <pc:sldMkLst>
          <pc:docMk/>
          <pc:sldMk cId="0" sldId="256"/>
        </pc:sldMkLst>
      </pc:sldChg>
      <pc:sldChg chg="delSp modSp mod">
        <pc:chgData name="Michael Moore" userId="2bb94bd1-9598-4615-9b09-4441b97fa20e" providerId="ADAL" clId="{B7947ED3-4366-48C4-9B9D-ACCB65B7B684}" dt="2024-06-13T09:57:22.370" v="166" actId="478"/>
        <pc:sldMkLst>
          <pc:docMk/>
          <pc:sldMk cId="182916561" sldId="258"/>
        </pc:sldMkLst>
      </pc:sldChg>
      <pc:sldChg chg="modSp mod">
        <pc:chgData name="Michael Moore" userId="2bb94bd1-9598-4615-9b09-4441b97fa20e" providerId="ADAL" clId="{B7947ED3-4366-48C4-9B9D-ACCB65B7B684}" dt="2024-06-13T09:59:53.627" v="282" actId="5793"/>
        <pc:sldMkLst>
          <pc:docMk/>
          <pc:sldMk cId="301955659" sldId="259"/>
        </pc:sldMkLst>
      </pc:sldChg>
      <pc:sldChg chg="modSp mod">
        <pc:chgData name="Michael Moore" userId="2bb94bd1-9598-4615-9b09-4441b97fa20e" providerId="ADAL" clId="{B7947ED3-4366-48C4-9B9D-ACCB65B7B684}" dt="2024-06-13T10:00:52.878" v="295" actId="14100"/>
        <pc:sldMkLst>
          <pc:docMk/>
          <pc:sldMk cId="569682318" sldId="260"/>
        </pc:sldMkLst>
      </pc:sldChg>
      <pc:sldChg chg="modSp mod">
        <pc:chgData name="Michael Moore" userId="2bb94bd1-9598-4615-9b09-4441b97fa20e" providerId="ADAL" clId="{B7947ED3-4366-48C4-9B9D-ACCB65B7B684}" dt="2024-06-13T09:57:55.386" v="180" actId="20577"/>
        <pc:sldMkLst>
          <pc:docMk/>
          <pc:sldMk cId="2535571080" sldId="262"/>
        </pc:sldMkLst>
      </pc:sldChg>
      <pc:sldChg chg="addSp delSp modSp mod delDesignElem">
        <pc:chgData name="Michael Moore" userId="2bb94bd1-9598-4615-9b09-4441b97fa20e" providerId="ADAL" clId="{B7947ED3-4366-48C4-9B9D-ACCB65B7B684}" dt="2024-06-13T09:43:16.812" v="125" actId="14100"/>
        <pc:sldMkLst>
          <pc:docMk/>
          <pc:sldMk cId="0" sldId="264"/>
        </pc:sldMkLst>
      </pc:sldChg>
      <pc:sldChg chg="modSp mod">
        <pc:chgData name="Michael Moore" userId="2bb94bd1-9598-4615-9b09-4441b97fa20e" providerId="ADAL" clId="{B7947ED3-4366-48C4-9B9D-ACCB65B7B684}" dt="2024-06-13T09:42:41.456" v="121" actId="20577"/>
        <pc:sldMkLst>
          <pc:docMk/>
          <pc:sldMk cId="0" sldId="265"/>
        </pc:sldMkLst>
      </pc:sldChg>
      <pc:sldChg chg="modSp mod">
        <pc:chgData name="Michael Moore" userId="2bb94bd1-9598-4615-9b09-4441b97fa20e" providerId="ADAL" clId="{B7947ED3-4366-48C4-9B9D-ACCB65B7B684}" dt="2024-06-13T09:45:15.350" v="136" actId="14100"/>
        <pc:sldMkLst>
          <pc:docMk/>
          <pc:sldMk cId="0" sldId="266"/>
        </pc:sldMkLst>
      </pc:sldChg>
      <pc:sldChg chg="addSp delSp modSp mod ord delDesignElem">
        <pc:chgData name="Michael Moore" userId="2bb94bd1-9598-4615-9b09-4441b97fa20e" providerId="ADAL" clId="{B7947ED3-4366-48C4-9B9D-ACCB65B7B684}" dt="2024-06-13T09:56:37.612" v="161"/>
        <pc:sldMkLst>
          <pc:docMk/>
          <pc:sldMk cId="0" sldId="267"/>
        </pc:sldMkLst>
      </pc:sldChg>
      <pc:sldChg chg="addSp delSp modSp mod delDesignElem">
        <pc:chgData name="Michael Moore" userId="2bb94bd1-9598-4615-9b09-4441b97fa20e" providerId="ADAL" clId="{B7947ED3-4366-48C4-9B9D-ACCB65B7B684}" dt="2024-06-13T10:01:07.126" v="298" actId="1076"/>
        <pc:sldMkLst>
          <pc:docMk/>
          <pc:sldMk cId="0" sldId="268"/>
        </pc:sldMkLst>
      </pc:sldChg>
      <pc:sldChg chg="modSp mod">
        <pc:chgData name="Michael Moore" userId="2bb94bd1-9598-4615-9b09-4441b97fa20e" providerId="ADAL" clId="{B7947ED3-4366-48C4-9B9D-ACCB65B7B684}" dt="2024-06-13T10:01:20.375" v="300" actId="14100"/>
        <pc:sldMkLst>
          <pc:docMk/>
          <pc:sldMk cId="0" sldId="269"/>
        </pc:sldMkLst>
      </pc:sldChg>
      <pc:sldChg chg="addSp delSp modSp mod delDesignElem">
        <pc:chgData name="Michael Moore" userId="2bb94bd1-9598-4615-9b09-4441b97fa20e" providerId="ADAL" clId="{B7947ED3-4366-48C4-9B9D-ACCB65B7B684}" dt="2024-06-24T07:37:42.879" v="818" actId="1076"/>
        <pc:sldMkLst>
          <pc:docMk/>
          <pc:sldMk cId="3969889681" sldId="273"/>
        </pc:sldMkLst>
      </pc:sldChg>
      <pc:sldChg chg="addSp delSp modSp mod delDesignElem">
        <pc:chgData name="Michael Moore" userId="2bb94bd1-9598-4615-9b09-4441b97fa20e" providerId="ADAL" clId="{B7947ED3-4366-48C4-9B9D-ACCB65B7B684}" dt="2024-06-24T07:36:57.551" v="816" actId="20577"/>
        <pc:sldMkLst>
          <pc:docMk/>
          <pc:sldMk cId="1129215045" sldId="274"/>
        </pc:sldMkLst>
      </pc:sldChg>
      <pc:sldChg chg="addSp delSp modSp mod delDesignElem">
        <pc:chgData name="Michael Moore" userId="2bb94bd1-9598-4615-9b09-4441b97fa20e" providerId="ADAL" clId="{B7947ED3-4366-48C4-9B9D-ACCB65B7B684}" dt="2024-06-13T09:42:00.211" v="115" actId="1076"/>
        <pc:sldMkLst>
          <pc:docMk/>
          <pc:sldMk cId="2743801275" sldId="275"/>
        </pc:sldMkLst>
      </pc:sldChg>
      <pc:sldChg chg="new del">
        <pc:chgData name="Michael Moore" userId="2bb94bd1-9598-4615-9b09-4441b97fa20e" providerId="ADAL" clId="{B7947ED3-4366-48C4-9B9D-ACCB65B7B684}" dt="2024-06-13T09:56:14.687" v="156" actId="47"/>
        <pc:sldMkLst>
          <pc:docMk/>
          <pc:sldMk cId="530132602" sldId="276"/>
        </pc:sldMkLst>
      </pc:sldChg>
      <pc:sldChg chg="addSp modSp new mod">
        <pc:chgData name="Michael Moore" userId="2bb94bd1-9598-4615-9b09-4441b97fa20e" providerId="ADAL" clId="{B7947ED3-4366-48C4-9B9D-ACCB65B7B684}" dt="2024-06-13T13:01:25.665" v="709" actId="20577"/>
        <pc:sldMkLst>
          <pc:docMk/>
          <pc:sldMk cId="2889594090" sldId="276"/>
        </pc:sldMkLst>
      </pc:sldChg>
      <pc:sldChg chg="addSp modSp new mod">
        <pc:chgData name="Michael Moore" userId="2bb94bd1-9598-4615-9b09-4441b97fa20e" providerId="ADAL" clId="{B7947ED3-4366-48C4-9B9D-ACCB65B7B684}" dt="2024-06-24T08:47:56.354" v="1136" actId="20577"/>
        <pc:sldMkLst>
          <pc:docMk/>
          <pc:sldMk cId="4223677306" sldId="277"/>
        </pc:sldMkLst>
      </pc:sldChg>
    </pc:docChg>
  </pc:docChgLst>
  <pc:docChgLst>
    <pc:chgData name="Michael Moore" userId="2bb94bd1-9598-4615-9b09-4441b97fa20e" providerId="ADAL" clId="{535F5193-C03F-486E-9324-0A2A78741AA8}"/>
    <pc:docChg chg="custSel delSld modSld">
      <pc:chgData name="Michael Moore" userId="2bb94bd1-9598-4615-9b09-4441b97fa20e" providerId="ADAL" clId="{535F5193-C03F-486E-9324-0A2A78741AA8}" dt="2025-07-07T12:36:30.141" v="58" actId="20577"/>
      <pc:docMkLst>
        <pc:docMk/>
      </pc:docMkLst>
      <pc:sldChg chg="modSp mod">
        <pc:chgData name="Michael Moore" userId="2bb94bd1-9598-4615-9b09-4441b97fa20e" providerId="ADAL" clId="{535F5193-C03F-486E-9324-0A2A78741AA8}" dt="2025-07-07T12:36:03.314" v="47" actId="1076"/>
        <pc:sldMkLst>
          <pc:docMk/>
          <pc:sldMk cId="0" sldId="256"/>
        </pc:sldMkLst>
        <pc:spChg chg="mod">
          <ac:chgData name="Michael Moore" userId="2bb94bd1-9598-4615-9b09-4441b97fa20e" providerId="ADAL" clId="{535F5193-C03F-486E-9324-0A2A78741AA8}" dt="2025-07-07T12:36:00.355" v="46" actId="1076"/>
          <ac:spMkLst>
            <pc:docMk/>
            <pc:sldMk cId="0" sldId="256"/>
            <ac:spMk id="136" creationId="{00000000-0000-0000-0000-000000000000}"/>
          </ac:spMkLst>
        </pc:spChg>
        <pc:spChg chg="mod">
          <ac:chgData name="Michael Moore" userId="2bb94bd1-9598-4615-9b09-4441b97fa20e" providerId="ADAL" clId="{535F5193-C03F-486E-9324-0A2A78741AA8}" dt="2025-07-07T12:36:03.314" v="47" actId="1076"/>
          <ac:spMkLst>
            <pc:docMk/>
            <pc:sldMk cId="0" sldId="256"/>
            <ac:spMk id="137" creationId="{00000000-0000-0000-0000-000000000000}"/>
          </ac:spMkLst>
        </pc:spChg>
      </pc:sldChg>
      <pc:sldChg chg="modSp mod">
        <pc:chgData name="Michael Moore" userId="2bb94bd1-9598-4615-9b09-4441b97fa20e" providerId="ADAL" clId="{535F5193-C03F-486E-9324-0A2A78741AA8}" dt="2025-07-07T12:36:30.141" v="58" actId="20577"/>
        <pc:sldMkLst>
          <pc:docMk/>
          <pc:sldMk cId="0" sldId="265"/>
        </pc:sldMkLst>
        <pc:spChg chg="mod">
          <ac:chgData name="Michael Moore" userId="2bb94bd1-9598-4615-9b09-4441b97fa20e" providerId="ADAL" clId="{535F5193-C03F-486E-9324-0A2A78741AA8}" dt="2025-07-07T12:36:30.141" v="58" actId="20577"/>
          <ac:spMkLst>
            <pc:docMk/>
            <pc:sldMk cId="0" sldId="265"/>
            <ac:spMk id="203" creationId="{00000000-0000-0000-0000-000000000000}"/>
          </ac:spMkLst>
        </pc:spChg>
      </pc:sldChg>
      <pc:sldChg chg="del">
        <pc:chgData name="Michael Moore" userId="2bb94bd1-9598-4615-9b09-4441b97fa20e" providerId="ADAL" clId="{535F5193-C03F-486E-9324-0A2A78741AA8}" dt="2025-07-06T16:22:20.619" v="0" actId="2696"/>
        <pc:sldMkLst>
          <pc:docMk/>
          <pc:sldMk cId="0" sldId="269"/>
        </pc:sldMkLst>
      </pc:sldChg>
      <pc:sldChg chg="modSp mod">
        <pc:chgData name="Michael Moore" userId="2bb94bd1-9598-4615-9b09-4441b97fa20e" providerId="ADAL" clId="{535F5193-C03F-486E-9324-0A2A78741AA8}" dt="2025-07-07T12:35:17.677" v="35" actId="20577"/>
        <pc:sldMkLst>
          <pc:docMk/>
          <pc:sldMk cId="1129215045" sldId="274"/>
        </pc:sldMkLst>
        <pc:spChg chg="mod">
          <ac:chgData name="Michael Moore" userId="2bb94bd1-9598-4615-9b09-4441b97fa20e" providerId="ADAL" clId="{535F5193-C03F-486E-9324-0A2A78741AA8}" dt="2025-07-07T12:35:17.677" v="35" actId="20577"/>
          <ac:spMkLst>
            <pc:docMk/>
            <pc:sldMk cId="1129215045" sldId="274"/>
            <ac:spMk id="3" creationId="{91DBD7B5-CEBC-9E5E-26FB-04B683A0027E}"/>
          </ac:spMkLst>
        </pc:spChg>
      </pc:sldChg>
      <pc:sldChg chg="addSp delSp modSp mod">
        <pc:chgData name="Michael Moore" userId="2bb94bd1-9598-4615-9b09-4441b97fa20e" providerId="ADAL" clId="{535F5193-C03F-486E-9324-0A2A78741AA8}" dt="2025-07-06T16:22:50.810" v="6" actId="1076"/>
        <pc:sldMkLst>
          <pc:docMk/>
          <pc:sldMk cId="4223677306" sldId="277"/>
        </pc:sldMkLst>
        <pc:spChg chg="del">
          <ac:chgData name="Michael Moore" userId="2bb94bd1-9598-4615-9b09-4441b97fa20e" providerId="ADAL" clId="{535F5193-C03F-486E-9324-0A2A78741AA8}" dt="2025-07-06T16:22:37.793" v="2" actId="478"/>
          <ac:spMkLst>
            <pc:docMk/>
            <pc:sldMk cId="4223677306" sldId="277"/>
            <ac:spMk id="2" creationId="{D2D224C9-47F7-93D6-10BF-EF2D7C0798CE}"/>
          </ac:spMkLst>
        </pc:spChg>
        <pc:spChg chg="del mod">
          <ac:chgData name="Michael Moore" userId="2bb94bd1-9598-4615-9b09-4441b97fa20e" providerId="ADAL" clId="{535F5193-C03F-486E-9324-0A2A78741AA8}" dt="2025-07-06T16:22:42.683" v="4" actId="478"/>
          <ac:spMkLst>
            <pc:docMk/>
            <pc:sldMk cId="4223677306" sldId="277"/>
            <ac:spMk id="3" creationId="{EBE2CB11-C097-FD6A-EFA2-4BE5B2EAD757}"/>
          </ac:spMkLst>
        </pc:spChg>
        <pc:spChg chg="mod">
          <ac:chgData name="Michael Moore" userId="2bb94bd1-9598-4615-9b09-4441b97fa20e" providerId="ADAL" clId="{535F5193-C03F-486E-9324-0A2A78741AA8}" dt="2025-07-06T16:22:46.214" v="5" actId="1076"/>
          <ac:spMkLst>
            <pc:docMk/>
            <pc:sldMk cId="4223677306" sldId="277"/>
            <ac:spMk id="4" creationId="{E5ACB1AC-EA7F-7B48-DA87-78E7EBC53824}"/>
          </ac:spMkLst>
        </pc:spChg>
        <pc:spChg chg="mod">
          <ac:chgData name="Michael Moore" userId="2bb94bd1-9598-4615-9b09-4441b97fa20e" providerId="ADAL" clId="{535F5193-C03F-486E-9324-0A2A78741AA8}" dt="2025-07-06T16:22:50.810" v="6" actId="1076"/>
          <ac:spMkLst>
            <pc:docMk/>
            <pc:sldMk cId="4223677306" sldId="277"/>
            <ac:spMk id="5" creationId="{B5899EE3-D856-9B9D-570E-6A581592525C}"/>
          </ac:spMkLst>
        </pc:spChg>
        <pc:spChg chg="add del mod">
          <ac:chgData name="Michael Moore" userId="2bb94bd1-9598-4615-9b09-4441b97fa20e" providerId="ADAL" clId="{535F5193-C03F-486E-9324-0A2A78741AA8}" dt="2025-07-06T16:22:41.447" v="3" actId="478"/>
          <ac:spMkLst>
            <pc:docMk/>
            <pc:sldMk cId="4223677306" sldId="277"/>
            <ac:spMk id="7" creationId="{D1DC5D60-D216-0E26-64E4-4431ADE83EA6}"/>
          </ac:spMkLst>
        </pc:spChg>
      </pc:sldChg>
    </pc:docChg>
  </pc:docChgLst>
  <pc:docChgLst>
    <pc:chgData name="Michael Moore" userId="2bb94bd1-9598-4615-9b09-4441b97fa20e" providerId="ADAL" clId="{E0C8D393-D92B-49A5-BDFB-35861D1377B5}"/>
    <pc:docChg chg="custSel modSld">
      <pc:chgData name="Michael Moore" userId="2bb94bd1-9598-4615-9b09-4441b97fa20e" providerId="ADAL" clId="{E0C8D393-D92B-49A5-BDFB-35861D1377B5}" dt="2023-06-29T12:34:35.016" v="6" actId="478"/>
      <pc:docMkLst>
        <pc:docMk/>
      </pc:docMkLst>
      <pc:sldChg chg="delSp mod">
        <pc:chgData name="Michael Moore" userId="2bb94bd1-9598-4615-9b09-4441b97fa20e" providerId="ADAL" clId="{E0C8D393-D92B-49A5-BDFB-35861D1377B5}" dt="2023-06-29T12:34:13.687" v="0" actId="478"/>
        <pc:sldMkLst>
          <pc:docMk/>
          <pc:sldMk cId="0" sldId="256"/>
        </pc:sldMkLst>
      </pc:sldChg>
      <pc:sldChg chg="delSp mod">
        <pc:chgData name="Michael Moore" userId="2bb94bd1-9598-4615-9b09-4441b97fa20e" providerId="ADAL" clId="{E0C8D393-D92B-49A5-BDFB-35861D1377B5}" dt="2023-06-29T12:34:25.719" v="3" actId="478"/>
        <pc:sldMkLst>
          <pc:docMk/>
          <pc:sldMk cId="0" sldId="264"/>
        </pc:sldMkLst>
      </pc:sldChg>
      <pc:sldChg chg="delSp mod">
        <pc:chgData name="Michael Moore" userId="2bb94bd1-9598-4615-9b09-4441b97fa20e" providerId="ADAL" clId="{E0C8D393-D92B-49A5-BDFB-35861D1377B5}" dt="2023-06-29T12:34:31.407" v="5" actId="478"/>
        <pc:sldMkLst>
          <pc:docMk/>
          <pc:sldMk cId="0" sldId="267"/>
        </pc:sldMkLst>
      </pc:sldChg>
      <pc:sldChg chg="delSp mod">
        <pc:chgData name="Michael Moore" userId="2bb94bd1-9598-4615-9b09-4441b97fa20e" providerId="ADAL" clId="{E0C8D393-D92B-49A5-BDFB-35861D1377B5}" dt="2023-06-29T12:34:35.016" v="6" actId="478"/>
        <pc:sldMkLst>
          <pc:docMk/>
          <pc:sldMk cId="0" sldId="268"/>
        </pc:sldMkLst>
      </pc:sldChg>
      <pc:sldChg chg="delSp mod">
        <pc:chgData name="Michael Moore" userId="2bb94bd1-9598-4615-9b09-4441b97fa20e" providerId="ADAL" clId="{E0C8D393-D92B-49A5-BDFB-35861D1377B5}" dt="2023-06-29T12:34:29.488" v="4" actId="478"/>
        <pc:sldMkLst>
          <pc:docMk/>
          <pc:sldMk cId="3969889681" sldId="273"/>
        </pc:sldMkLst>
      </pc:sldChg>
      <pc:sldChg chg="delSp mod">
        <pc:chgData name="Michael Moore" userId="2bb94bd1-9598-4615-9b09-4441b97fa20e" providerId="ADAL" clId="{E0C8D393-D92B-49A5-BDFB-35861D1377B5}" dt="2023-06-29T12:34:16.226" v="1" actId="478"/>
        <pc:sldMkLst>
          <pc:docMk/>
          <pc:sldMk cId="1129215045" sldId="274"/>
        </pc:sldMkLst>
      </pc:sldChg>
      <pc:sldChg chg="delSp mod">
        <pc:chgData name="Michael Moore" userId="2bb94bd1-9598-4615-9b09-4441b97fa20e" providerId="ADAL" clId="{E0C8D393-D92B-49A5-BDFB-35861D1377B5}" dt="2023-06-29T12:34:18.600" v="2" actId="478"/>
        <pc:sldMkLst>
          <pc:docMk/>
          <pc:sldMk cId="2743801275" sldId="27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4" name="Google Shape;134;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p1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1" name="Google Shape;201;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p1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5" name="Google Shape;195;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p1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7" name="Google Shape;207;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1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3" name="Google Shape;213;p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kern="1200" dirty="0">
                <a:solidFill>
                  <a:schemeClr val="tx1"/>
                </a:solidFill>
                <a:effectLst/>
                <a:latin typeface="+mn-lt"/>
                <a:ea typeface="+mn-ea"/>
                <a:cs typeface="+mn-cs"/>
              </a:rPr>
              <a:t>A </a:t>
            </a:r>
            <a:r>
              <a:rPr lang="en-GB" sz="1200" b="1" i="0" kern="1200" dirty="0">
                <a:solidFill>
                  <a:schemeClr val="tx1"/>
                </a:solidFill>
                <a:effectLst/>
                <a:latin typeface="+mn-lt"/>
                <a:ea typeface="+mn-ea"/>
                <a:cs typeface="+mn-cs"/>
              </a:rPr>
              <a:t>digraph</a:t>
            </a:r>
            <a:r>
              <a:rPr lang="en-GB" sz="1200" b="0" i="0" kern="1200" dirty="0">
                <a:solidFill>
                  <a:schemeClr val="tx1"/>
                </a:solidFill>
                <a:effectLst/>
                <a:latin typeface="+mn-lt"/>
                <a:ea typeface="+mn-ea"/>
                <a:cs typeface="+mn-cs"/>
              </a:rPr>
              <a:t> is a combination of two letters representing one sound, as in </a:t>
            </a:r>
            <a:r>
              <a:rPr lang="en-GB" sz="1200" b="0" i="1" kern="1200" dirty="0" err="1">
                <a:solidFill>
                  <a:schemeClr val="tx1"/>
                </a:solidFill>
                <a:effectLst/>
                <a:latin typeface="+mn-lt"/>
                <a:ea typeface="+mn-ea"/>
                <a:cs typeface="+mn-cs"/>
              </a:rPr>
              <a:t>ph</a:t>
            </a:r>
            <a:r>
              <a:rPr lang="en-GB" sz="1200" b="0" i="0" kern="1200" dirty="0">
                <a:solidFill>
                  <a:schemeClr val="tx1"/>
                </a:solidFill>
                <a:effectLst/>
                <a:latin typeface="+mn-lt"/>
                <a:ea typeface="+mn-ea"/>
                <a:cs typeface="+mn-cs"/>
              </a:rPr>
              <a:t> and </a:t>
            </a:r>
            <a:r>
              <a:rPr lang="en-GB" sz="1200" b="0" i="1" kern="1200" dirty="0" err="1">
                <a:solidFill>
                  <a:schemeClr val="tx1"/>
                </a:solidFill>
                <a:effectLst/>
                <a:latin typeface="+mn-lt"/>
                <a:ea typeface="+mn-ea"/>
                <a:cs typeface="+mn-cs"/>
              </a:rPr>
              <a:t>ey</a:t>
            </a:r>
            <a:r>
              <a:rPr lang="en-GB" sz="1200" b="0" i="0" kern="1200" dirty="0">
                <a:solidFill>
                  <a:schemeClr val="tx1"/>
                </a:solidFill>
                <a:effectLst/>
                <a:latin typeface="+mn-lt"/>
                <a:ea typeface="+mn-ea"/>
                <a:cs typeface="+mn-cs"/>
              </a:rPr>
              <a:t>.</a:t>
            </a:r>
          </a:p>
          <a:p>
            <a:r>
              <a:rPr lang="en-GB" sz="1200" b="0" i="0" kern="1200" dirty="0">
                <a:solidFill>
                  <a:schemeClr val="tx1"/>
                </a:solidFill>
                <a:effectLst/>
                <a:latin typeface="+mn-lt"/>
                <a:ea typeface="+mn-ea"/>
                <a:cs typeface="+mn-cs"/>
              </a:rPr>
              <a:t>A </a:t>
            </a:r>
            <a:r>
              <a:rPr lang="en-GB" sz="1200" b="1" i="0" kern="1200" dirty="0" err="1">
                <a:solidFill>
                  <a:schemeClr val="tx1"/>
                </a:solidFill>
                <a:effectLst/>
                <a:latin typeface="+mn-lt"/>
                <a:ea typeface="+mn-ea"/>
                <a:cs typeface="+mn-cs"/>
              </a:rPr>
              <a:t>trigraph</a:t>
            </a:r>
            <a:r>
              <a:rPr lang="en-GB" sz="1200" b="0" i="0" kern="1200" dirty="0">
                <a:solidFill>
                  <a:schemeClr val="tx1"/>
                </a:solidFill>
                <a:effectLst/>
                <a:latin typeface="+mn-lt"/>
                <a:ea typeface="+mn-ea"/>
                <a:cs typeface="+mn-cs"/>
              </a:rPr>
              <a:t> is a single sound that is represented by three letters,</a:t>
            </a:r>
          </a:p>
          <a:p>
            <a:r>
              <a:rPr lang="en-GB" sz="1200" b="1" i="0" kern="1200" dirty="0">
                <a:solidFill>
                  <a:schemeClr val="tx1"/>
                </a:solidFill>
                <a:effectLst/>
                <a:latin typeface="+mn-lt"/>
                <a:ea typeface="+mn-ea"/>
                <a:cs typeface="+mn-cs"/>
              </a:rPr>
              <a:t>Split digraph </a:t>
            </a:r>
            <a:r>
              <a:rPr lang="en-GB" sz="1200" b="0" i="0" kern="1200" dirty="0">
                <a:solidFill>
                  <a:schemeClr val="tx1"/>
                </a:solidFill>
                <a:effectLst/>
                <a:latin typeface="+mn-lt"/>
                <a:ea typeface="+mn-ea"/>
                <a:cs typeface="+mn-cs"/>
              </a:rPr>
              <a:t>is where a digraph has been split by a consonant</a:t>
            </a:r>
            <a:endParaRPr lang="en-GB" dirty="0"/>
          </a:p>
        </p:txBody>
      </p:sp>
      <p:sp>
        <p:nvSpPr>
          <p:cNvPr id="4" name="Slide Number Placeholder 3"/>
          <p:cNvSpPr>
            <a:spLocks noGrp="1"/>
          </p:cNvSpPr>
          <p:nvPr>
            <p:ph type="sldNum" sz="quarter" idx="10"/>
          </p:nvPr>
        </p:nvSpPr>
        <p:spPr/>
        <p:txBody>
          <a:bodyPr/>
          <a:lstStyle/>
          <a:p>
            <a:fld id="{B66806D9-C5EB-485F-AADF-1A1AD1361C97}" type="slidenum">
              <a:rPr lang="en-GB" smtClean="0"/>
              <a:t>10</a:t>
            </a:fld>
            <a:endParaRPr lang="en-GB"/>
          </a:p>
        </p:txBody>
      </p:sp>
    </p:spTree>
    <p:extLst>
      <p:ext uri="{BB962C8B-B14F-4D97-AF65-F5344CB8AC3E}">
        <p14:creationId xmlns:p14="http://schemas.microsoft.com/office/powerpoint/2010/main" val="38222828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p1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0" name="Google Shape;220;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2367770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3173279241"/>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GB" smtClean="0"/>
              <a:t>‹#›</a:t>
            </a:fld>
            <a:endParaRPr lang="en-GB"/>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86305758"/>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1765101520"/>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GB" smtClean="0"/>
              <a:t>‹#›</a:t>
            </a:fld>
            <a:endParaRPr lang="en-GB"/>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82442612"/>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3730928984"/>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105465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1084153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2327241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4204412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2438561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1343788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2732033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32560854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37817007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1773642664"/>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endParaRPr lang="en-GB"/>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580576089"/>
      </p:ext>
    </p:extLst>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 id="2147483761" r:id="rId7"/>
    <p:sldLayoutId id="2147483762" r:id="rId8"/>
    <p:sldLayoutId id="2147483763" r:id="rId9"/>
    <p:sldLayoutId id="2147483764" r:id="rId10"/>
    <p:sldLayoutId id="2147483765" r:id="rId11"/>
    <p:sldLayoutId id="2147483766" r:id="rId12"/>
    <p:sldLayoutId id="2147483767" r:id="rId13"/>
    <p:sldLayoutId id="2147483768" r:id="rId14"/>
    <p:sldLayoutId id="2147483769" r:id="rId15"/>
    <p:sldLayoutId id="2147483770"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help@pennoweth.cornwall.sch.uk" TargetMode="External"/><Relationship Id="rId2" Type="http://schemas.openxmlformats.org/officeDocument/2006/relationships/hyperlink" Target="mailto:pennowetheyfs@croftymat.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ruthmiskin.com/en/find-out-more/parent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35"/>
        <p:cNvGrpSpPr/>
        <p:nvPr/>
      </p:nvGrpSpPr>
      <p:grpSpPr>
        <a:xfrm>
          <a:off x="0" y="0"/>
          <a:ext cx="0" cy="0"/>
          <a:chOff x="0" y="0"/>
          <a:chExt cx="0" cy="0"/>
        </a:xfrm>
      </p:grpSpPr>
      <p:sp>
        <p:nvSpPr>
          <p:cNvPr id="136" name="Google Shape;136;p1"/>
          <p:cNvSpPr txBox="1">
            <a:spLocks noGrp="1"/>
          </p:cNvSpPr>
          <p:nvPr>
            <p:ph type="ctrTitle"/>
          </p:nvPr>
        </p:nvSpPr>
        <p:spPr>
          <a:xfrm>
            <a:off x="1264800" y="759958"/>
            <a:ext cx="6184831" cy="761409"/>
          </a:xfrm>
          <a:prstGeom prst="rect">
            <a:avLst/>
          </a:prstGeom>
        </p:spPr>
        <p:txBody>
          <a:bodyPr spcFirstLastPara="1" lIns="91425" tIns="45700" rIns="91425" bIns="45700" anchorCtr="0">
            <a:normAutofit fontScale="90000"/>
          </a:bodyPr>
          <a:lstStyle/>
          <a:p>
            <a:pPr marL="0" lvl="0" indent="0" algn="l" rtl="0">
              <a:spcBef>
                <a:spcPts val="0"/>
              </a:spcBef>
              <a:spcAft>
                <a:spcPts val="0"/>
              </a:spcAft>
              <a:buClr>
                <a:srgbClr val="FFFFFF"/>
              </a:buClr>
              <a:buSzPct val="100000"/>
              <a:buFont typeface="Candara"/>
              <a:buNone/>
            </a:pPr>
            <a:r>
              <a:rPr lang="en-GB" sz="4500" dirty="0">
                <a:solidFill>
                  <a:schemeClr val="tx1"/>
                </a:solidFill>
              </a:rPr>
              <a:t>Welcome to Reception</a:t>
            </a:r>
          </a:p>
        </p:txBody>
      </p:sp>
      <p:sp>
        <p:nvSpPr>
          <p:cNvPr id="137" name="Google Shape;137;p1"/>
          <p:cNvSpPr txBox="1">
            <a:spLocks noGrp="1"/>
          </p:cNvSpPr>
          <p:nvPr>
            <p:ph type="subTitle" idx="1"/>
          </p:nvPr>
        </p:nvSpPr>
        <p:spPr>
          <a:xfrm>
            <a:off x="622542" y="1671908"/>
            <a:ext cx="6827089" cy="3514183"/>
          </a:xfrm>
          <a:prstGeom prst="rect">
            <a:avLst/>
          </a:prstGeom>
        </p:spPr>
        <p:txBody>
          <a:bodyPr spcFirstLastPara="1" lIns="91425" tIns="45700" rIns="91425" bIns="45700" anchorCtr="0">
            <a:normAutofit/>
          </a:bodyPr>
          <a:lstStyle/>
          <a:p>
            <a:pPr marL="0" lvl="0" indent="0" algn="l" rtl="0">
              <a:spcBef>
                <a:spcPts val="0"/>
              </a:spcBef>
              <a:spcAft>
                <a:spcPts val="0"/>
              </a:spcAft>
              <a:buSzPct val="100000"/>
              <a:buNone/>
            </a:pPr>
            <a:endParaRPr lang="en-US" sz="1700" dirty="0">
              <a:solidFill>
                <a:schemeClr val="tx1"/>
              </a:solidFill>
            </a:endParaRPr>
          </a:p>
          <a:p>
            <a:pPr marL="0" lvl="0" indent="0" algn="ctr" rtl="0">
              <a:spcBef>
                <a:spcPts val="340"/>
              </a:spcBef>
              <a:spcAft>
                <a:spcPts val="0"/>
              </a:spcAft>
              <a:buSzPct val="100000"/>
              <a:buNone/>
            </a:pPr>
            <a:r>
              <a:rPr lang="en-US" sz="3200" dirty="0">
                <a:solidFill>
                  <a:schemeClr val="tx1"/>
                </a:solidFill>
              </a:rPr>
              <a:t>Tintagel Class </a:t>
            </a:r>
          </a:p>
          <a:p>
            <a:pPr marL="0" lvl="0" indent="0" algn="ctr" rtl="0">
              <a:spcBef>
                <a:spcPts val="340"/>
              </a:spcBef>
              <a:spcAft>
                <a:spcPts val="0"/>
              </a:spcAft>
              <a:buSzPct val="100000"/>
              <a:buNone/>
            </a:pPr>
            <a:r>
              <a:rPr lang="en-US" sz="3200" dirty="0" err="1">
                <a:solidFill>
                  <a:schemeClr val="tx1"/>
                </a:solidFill>
              </a:rPr>
              <a:t>Mr</a:t>
            </a:r>
            <a:r>
              <a:rPr lang="en-US" sz="3200" dirty="0">
                <a:solidFill>
                  <a:schemeClr val="tx1"/>
                </a:solidFill>
              </a:rPr>
              <a:t> Moore (Class Teacher/EYFS Lead)</a:t>
            </a:r>
          </a:p>
          <a:p>
            <a:pPr marL="0" lvl="0" indent="0" algn="ctr" rtl="0">
              <a:spcBef>
                <a:spcPts val="340"/>
              </a:spcBef>
              <a:spcAft>
                <a:spcPts val="0"/>
              </a:spcAft>
              <a:buSzPct val="100000"/>
              <a:buNone/>
            </a:pPr>
            <a:endParaRPr lang="en-US" sz="3200" dirty="0">
              <a:solidFill>
                <a:schemeClr val="tx1"/>
              </a:solidFill>
            </a:endParaRPr>
          </a:p>
          <a:p>
            <a:pPr marL="0" lvl="0" indent="0" algn="ctr" rtl="0">
              <a:spcBef>
                <a:spcPts val="340"/>
              </a:spcBef>
              <a:spcAft>
                <a:spcPts val="0"/>
              </a:spcAft>
              <a:buSzPct val="100000"/>
              <a:buNone/>
            </a:pPr>
            <a:endParaRPr lang="en-US" sz="3200" dirty="0">
              <a:solidFill>
                <a:schemeClr val="tx1"/>
              </a:solidFill>
            </a:endParaRPr>
          </a:p>
          <a:p>
            <a:pPr marL="0" lvl="0" indent="0" algn="ctr" rtl="0">
              <a:spcBef>
                <a:spcPts val="340"/>
              </a:spcBef>
              <a:spcAft>
                <a:spcPts val="0"/>
              </a:spcAft>
              <a:buSzPct val="100000"/>
              <a:buNone/>
            </a:pPr>
            <a:r>
              <a:rPr lang="en-US" sz="3200" dirty="0">
                <a:solidFill>
                  <a:schemeClr val="tx1"/>
                </a:solidFill>
              </a:rPr>
              <a:t>Restormel Class</a:t>
            </a:r>
          </a:p>
          <a:p>
            <a:pPr marL="0" lvl="0" indent="0" algn="ctr" rtl="0">
              <a:spcBef>
                <a:spcPts val="340"/>
              </a:spcBef>
              <a:spcAft>
                <a:spcPts val="0"/>
              </a:spcAft>
              <a:buSzPct val="100000"/>
              <a:buNone/>
            </a:pPr>
            <a:r>
              <a:rPr lang="en-US" sz="3200" dirty="0" err="1">
                <a:solidFill>
                  <a:schemeClr val="tx1"/>
                </a:solidFill>
              </a:rPr>
              <a:t>Mrs</a:t>
            </a:r>
            <a:r>
              <a:rPr lang="en-US" sz="3200" dirty="0">
                <a:solidFill>
                  <a:schemeClr val="tx1"/>
                </a:solidFill>
              </a:rPr>
              <a:t> Morris (Class Teacher)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Learning Sounds</a:t>
            </a:r>
          </a:p>
        </p:txBody>
      </p:sp>
      <p:sp>
        <p:nvSpPr>
          <p:cNvPr id="3" name="Content Placeholder 2"/>
          <p:cNvSpPr>
            <a:spLocks noGrp="1"/>
          </p:cNvSpPr>
          <p:nvPr>
            <p:ph idx="1"/>
          </p:nvPr>
        </p:nvSpPr>
        <p:spPr>
          <a:xfrm>
            <a:off x="522514" y="1355047"/>
            <a:ext cx="6347714" cy="3880773"/>
          </a:xfrm>
        </p:spPr>
        <p:txBody>
          <a:bodyPr>
            <a:noAutofit/>
          </a:bodyPr>
          <a:lstStyle/>
          <a:p>
            <a:r>
              <a:rPr lang="en-GB" sz="2400" dirty="0"/>
              <a:t>Single sounds = phonemes e.g. c, m, a</a:t>
            </a:r>
          </a:p>
          <a:p>
            <a:endParaRPr lang="en-GB" sz="2400" dirty="0"/>
          </a:p>
          <a:p>
            <a:r>
              <a:rPr lang="en-GB" sz="2400" dirty="0"/>
              <a:t>Digraphs: ay (may I play) </a:t>
            </a:r>
          </a:p>
          <a:p>
            <a:pPr marL="0" indent="0">
              <a:buNone/>
            </a:pPr>
            <a:r>
              <a:rPr lang="en-GB" sz="2400" dirty="0"/>
              <a:t>			    </a:t>
            </a:r>
            <a:r>
              <a:rPr lang="en-GB" sz="2400" dirty="0" err="1"/>
              <a:t>ee</a:t>
            </a:r>
            <a:r>
              <a:rPr lang="en-GB" sz="2400" dirty="0"/>
              <a:t> (what can you see)</a:t>
            </a:r>
          </a:p>
          <a:p>
            <a:endParaRPr lang="en-GB" sz="2400" dirty="0"/>
          </a:p>
          <a:p>
            <a:r>
              <a:rPr lang="en-GB" sz="2400" dirty="0"/>
              <a:t>Trigraphs: ear, ire, </a:t>
            </a:r>
            <a:r>
              <a:rPr lang="en-GB" sz="2400" dirty="0" err="1"/>
              <a:t>ure</a:t>
            </a:r>
            <a:r>
              <a:rPr lang="en-GB" sz="2400" dirty="0"/>
              <a:t>, air, </a:t>
            </a:r>
            <a:r>
              <a:rPr lang="en-GB" sz="2400" dirty="0" err="1"/>
              <a:t>igh</a:t>
            </a:r>
            <a:endParaRPr lang="en-GB" sz="2400" dirty="0"/>
          </a:p>
          <a:p>
            <a:endParaRPr lang="en-GB" sz="2400" dirty="0"/>
          </a:p>
          <a:p>
            <a:r>
              <a:rPr lang="en-GB" sz="2400" dirty="0"/>
              <a:t>Split Digraphs </a:t>
            </a:r>
            <a:r>
              <a:rPr lang="en-GB" sz="2400" dirty="0" err="1"/>
              <a:t>i</a:t>
            </a:r>
            <a:r>
              <a:rPr lang="en-GB" sz="2400" dirty="0"/>
              <a:t>-e, e-e, a-e o-e</a:t>
            </a:r>
          </a:p>
          <a:p>
            <a:endParaRPr lang="en-GB" sz="2400" dirty="0"/>
          </a:p>
          <a:p>
            <a:r>
              <a:rPr lang="en-GB" sz="2400" dirty="0"/>
              <a:t>Special friends </a:t>
            </a:r>
            <a:r>
              <a:rPr lang="en-GB" sz="2400" dirty="0" err="1"/>
              <a:t>ff</a:t>
            </a:r>
            <a:r>
              <a:rPr lang="en-GB" sz="2400" dirty="0"/>
              <a:t>, </a:t>
            </a:r>
            <a:r>
              <a:rPr lang="en-GB" sz="2400" dirty="0" err="1"/>
              <a:t>ss</a:t>
            </a:r>
            <a:r>
              <a:rPr lang="en-GB" sz="2400" dirty="0"/>
              <a:t> </a:t>
            </a:r>
            <a:r>
              <a:rPr lang="en-GB" sz="2400" dirty="0" err="1"/>
              <a:t>ll</a:t>
            </a:r>
            <a:r>
              <a:rPr lang="en-GB" sz="2400" dirty="0"/>
              <a:t>, </a:t>
            </a:r>
            <a:r>
              <a:rPr lang="en-GB" sz="2400" dirty="0" err="1"/>
              <a:t>ck</a:t>
            </a:r>
            <a:r>
              <a:rPr lang="en-GB" sz="2400" dirty="0"/>
              <a:t>, ng, </a:t>
            </a:r>
            <a:r>
              <a:rPr lang="en-GB" sz="2400" dirty="0" err="1"/>
              <a:t>ch</a:t>
            </a:r>
            <a:r>
              <a:rPr lang="en-GB" sz="2400" dirty="0"/>
              <a:t>, </a:t>
            </a:r>
            <a:r>
              <a:rPr lang="en-GB" sz="2400" dirty="0" err="1"/>
              <a:t>sh</a:t>
            </a:r>
            <a:r>
              <a:rPr lang="en-GB" sz="2400" dirty="0"/>
              <a:t>, </a:t>
            </a:r>
          </a:p>
        </p:txBody>
      </p:sp>
    </p:spTree>
    <p:extLst>
      <p:ext uri="{BB962C8B-B14F-4D97-AF65-F5344CB8AC3E}">
        <p14:creationId xmlns:p14="http://schemas.microsoft.com/office/powerpoint/2010/main" val="25355710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Fred Talk</a:t>
            </a:r>
          </a:p>
        </p:txBody>
      </p:sp>
      <p:sp>
        <p:nvSpPr>
          <p:cNvPr id="3" name="Content Placeholder 2"/>
          <p:cNvSpPr>
            <a:spLocks noGrp="1"/>
          </p:cNvSpPr>
          <p:nvPr>
            <p:ph idx="1"/>
          </p:nvPr>
        </p:nvSpPr>
        <p:spPr>
          <a:xfrm>
            <a:off x="323527" y="2132856"/>
            <a:ext cx="7144073" cy="3515177"/>
          </a:xfrm>
        </p:spPr>
        <p:txBody>
          <a:bodyPr>
            <a:normAutofit fontScale="92500" lnSpcReduction="10000"/>
          </a:bodyPr>
          <a:lstStyle/>
          <a:p>
            <a:r>
              <a:rPr lang="en-GB" sz="2800" dirty="0"/>
              <a:t>Special Friends</a:t>
            </a:r>
          </a:p>
          <a:p>
            <a:r>
              <a:rPr lang="en-GB" sz="2800" dirty="0"/>
              <a:t>Fred Talk</a:t>
            </a:r>
          </a:p>
          <a:p>
            <a:r>
              <a:rPr lang="en-GB" sz="2800" dirty="0"/>
              <a:t>Read the Word</a:t>
            </a:r>
          </a:p>
          <a:p>
            <a:endParaRPr lang="en-GB" sz="2800" dirty="0"/>
          </a:p>
          <a:p>
            <a:r>
              <a:rPr lang="en-GB" sz="2800" dirty="0"/>
              <a:t>Segmenting e.g. </a:t>
            </a:r>
            <a:r>
              <a:rPr lang="en-GB" sz="2800" dirty="0" err="1"/>
              <a:t>sh</a:t>
            </a:r>
            <a:r>
              <a:rPr lang="en-GB" sz="2800" dirty="0"/>
              <a:t>-o-p    </a:t>
            </a:r>
            <a:r>
              <a:rPr lang="en-GB" sz="2800" dirty="0" err="1"/>
              <a:t>ch</a:t>
            </a:r>
            <a:r>
              <a:rPr lang="en-GB" sz="2800" dirty="0"/>
              <a:t>-a-t     g-</a:t>
            </a:r>
            <a:r>
              <a:rPr lang="en-GB" sz="2800" dirty="0" err="1"/>
              <a:t>oa</a:t>
            </a:r>
            <a:r>
              <a:rPr lang="en-GB" sz="2800" dirty="0"/>
              <a:t>-t</a:t>
            </a:r>
          </a:p>
          <a:p>
            <a:pPr marL="0" indent="0">
              <a:buNone/>
            </a:pPr>
            <a:r>
              <a:rPr lang="en-GB" sz="2800" dirty="0"/>
              <a:t>   </a:t>
            </a:r>
          </a:p>
          <a:p>
            <a:r>
              <a:rPr lang="en-GB" sz="2800" dirty="0"/>
              <a:t>Blending putting the word together</a:t>
            </a:r>
          </a:p>
          <a:p>
            <a:pPr marL="0" indent="0">
              <a:buNone/>
            </a:pPr>
            <a:endParaRPr lang="en-GB" dirty="0"/>
          </a:p>
          <a:p>
            <a:pPr marL="0" indent="0">
              <a:buNone/>
            </a:pPr>
            <a:endParaRPr lang="en-GB" dirty="0"/>
          </a:p>
          <a:p>
            <a:pPr marL="0" indent="0">
              <a:buNone/>
            </a:pPr>
            <a:endParaRPr lang="en-GB" dirty="0"/>
          </a:p>
          <a:p>
            <a:pPr marL="0" indent="0">
              <a:buNone/>
            </a:pPr>
            <a:endParaRPr lang="en-GB" dirty="0"/>
          </a:p>
        </p:txBody>
      </p:sp>
      <p:pic>
        <p:nvPicPr>
          <p:cNvPr id="4" name="Picture 2" descr="Image result for fred talk"/>
          <p:cNvPicPr>
            <a:picLocks noChangeAspect="1" noChangeArrowheads="1"/>
          </p:cNvPicPr>
          <p:nvPr/>
        </p:nvPicPr>
        <p:blipFill rotWithShape="1">
          <a:blip r:embed="rId2">
            <a:extLst>
              <a:ext uri="{28A0092B-C50C-407E-A947-70E740481C1C}">
                <a14:useLocalDpi xmlns:a14="http://schemas.microsoft.com/office/drawing/2010/main" val="0"/>
              </a:ext>
            </a:extLst>
          </a:blip>
          <a:srcRect t="4587"/>
          <a:stretch/>
        </p:blipFill>
        <p:spPr bwMode="auto">
          <a:xfrm>
            <a:off x="107504" y="174364"/>
            <a:ext cx="2868365" cy="14568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9556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RWI lessons</a:t>
            </a:r>
          </a:p>
        </p:txBody>
      </p:sp>
      <p:sp>
        <p:nvSpPr>
          <p:cNvPr id="3" name="Content Placeholder 2"/>
          <p:cNvSpPr>
            <a:spLocks noGrp="1"/>
          </p:cNvSpPr>
          <p:nvPr>
            <p:ph idx="1"/>
          </p:nvPr>
        </p:nvSpPr>
        <p:spPr>
          <a:xfrm>
            <a:off x="467544" y="1268760"/>
            <a:ext cx="6107427" cy="4525963"/>
          </a:xfrm>
        </p:spPr>
        <p:txBody>
          <a:bodyPr/>
          <a:lstStyle/>
          <a:p>
            <a:r>
              <a:rPr lang="en-GB" sz="2400" dirty="0"/>
              <a:t>All lessons cover sounds, green words (real words) linked to the new sound or sounds, Red Words (words that cannot be sounded out), Alien words and a Ditty book or a story book.</a:t>
            </a:r>
          </a:p>
          <a:p>
            <a:pPr marL="0" indent="0">
              <a:buNone/>
            </a:pPr>
            <a:endParaRPr lang="en-GB" sz="2400" dirty="0"/>
          </a:p>
          <a:p>
            <a:r>
              <a:rPr lang="en-GB" sz="2400" dirty="0"/>
              <a:t>Ditty and story books are differentiated to meet the different abilities. </a:t>
            </a:r>
          </a:p>
          <a:p>
            <a:endParaRPr lang="en-GB" dirty="0"/>
          </a:p>
        </p:txBody>
      </p:sp>
      <p:pic>
        <p:nvPicPr>
          <p:cNvPr id="3074"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70714" y="4137224"/>
            <a:ext cx="3703044" cy="25895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96823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21"/>
        <p:cNvGrpSpPr/>
        <p:nvPr/>
      </p:nvGrpSpPr>
      <p:grpSpPr>
        <a:xfrm>
          <a:off x="0" y="0"/>
          <a:ext cx="0" cy="0"/>
          <a:chOff x="0" y="0"/>
          <a:chExt cx="0" cy="0"/>
        </a:xfrm>
      </p:grpSpPr>
      <p:sp>
        <p:nvSpPr>
          <p:cNvPr id="222" name="Google Shape;222;p14"/>
          <p:cNvSpPr txBox="1">
            <a:spLocks noGrp="1"/>
          </p:cNvSpPr>
          <p:nvPr>
            <p:ph idx="1"/>
          </p:nvPr>
        </p:nvSpPr>
        <p:spPr>
          <a:xfrm>
            <a:off x="467279" y="530591"/>
            <a:ext cx="5117092" cy="5796818"/>
          </a:xfrm>
          <a:prstGeom prst="rect">
            <a:avLst/>
          </a:prstGeom>
        </p:spPr>
        <p:txBody>
          <a:bodyPr spcFirstLastPara="1" lIns="91425" tIns="45700" rIns="91425" bIns="45700" anchorCtr="0">
            <a:normAutofit/>
          </a:bodyPr>
          <a:lstStyle/>
          <a:p>
            <a:pPr marL="0" lvl="0" indent="0" rtl="0">
              <a:spcBef>
                <a:spcPts val="0"/>
              </a:spcBef>
              <a:spcAft>
                <a:spcPts val="0"/>
              </a:spcAft>
              <a:buSzPts val="2400"/>
              <a:buNone/>
            </a:pPr>
            <a:r>
              <a:rPr lang="en-US" sz="1700" dirty="0"/>
              <a:t>- </a:t>
            </a:r>
            <a:r>
              <a:rPr lang="en-US" sz="2400" dirty="0"/>
              <a:t>Tapestry is an online learning journal where children’s work and progress is recorded.</a:t>
            </a:r>
          </a:p>
          <a:p>
            <a:pPr marL="0" lvl="0" indent="0" rtl="0">
              <a:spcBef>
                <a:spcPts val="480"/>
              </a:spcBef>
              <a:spcAft>
                <a:spcPts val="0"/>
              </a:spcAft>
              <a:buSzPts val="2400"/>
              <a:buNone/>
            </a:pPr>
            <a:endParaRPr lang="en-US" sz="2400" dirty="0"/>
          </a:p>
          <a:p>
            <a:pPr marL="0" lvl="0" indent="0" rtl="0">
              <a:spcBef>
                <a:spcPts val="480"/>
              </a:spcBef>
              <a:spcAft>
                <a:spcPts val="0"/>
              </a:spcAft>
              <a:buSzPts val="2400"/>
              <a:buNone/>
            </a:pPr>
            <a:r>
              <a:rPr lang="en-US" sz="2400" dirty="0"/>
              <a:t>- Also acts as a home-school learning tool.</a:t>
            </a:r>
          </a:p>
          <a:p>
            <a:pPr marL="0" lvl="0" indent="0" rtl="0">
              <a:spcBef>
                <a:spcPts val="480"/>
              </a:spcBef>
              <a:spcAft>
                <a:spcPts val="0"/>
              </a:spcAft>
              <a:buSzPts val="2400"/>
              <a:buNone/>
            </a:pPr>
            <a:endParaRPr lang="en-US" sz="2400" dirty="0"/>
          </a:p>
          <a:p>
            <a:pPr marL="0" lvl="0" indent="0" rtl="0">
              <a:spcBef>
                <a:spcPts val="480"/>
              </a:spcBef>
              <a:spcAft>
                <a:spcPts val="0"/>
              </a:spcAft>
              <a:buSzPts val="2400"/>
              <a:buNone/>
            </a:pPr>
            <a:r>
              <a:rPr lang="en-US" sz="2400" dirty="0"/>
              <a:t>- Allows us to share photos and learning.</a:t>
            </a:r>
          </a:p>
          <a:p>
            <a:pPr marL="0" lvl="0" indent="0" rtl="0">
              <a:spcBef>
                <a:spcPts val="480"/>
              </a:spcBef>
              <a:spcAft>
                <a:spcPts val="0"/>
              </a:spcAft>
              <a:buSzPts val="2400"/>
              <a:buNone/>
            </a:pPr>
            <a:endParaRPr lang="en-US" sz="2400" dirty="0"/>
          </a:p>
          <a:p>
            <a:pPr marL="0" lvl="0" indent="0" rtl="0">
              <a:spcBef>
                <a:spcPts val="480"/>
              </a:spcBef>
              <a:spcAft>
                <a:spcPts val="0"/>
              </a:spcAft>
              <a:buSzPts val="2400"/>
              <a:buNone/>
            </a:pPr>
            <a:r>
              <a:rPr lang="en-US" sz="2400" dirty="0"/>
              <a:t>- Parents will be given passwords so they can log on in September.</a:t>
            </a:r>
          </a:p>
        </p:txBody>
      </p:sp>
      <p:pic>
        <p:nvPicPr>
          <p:cNvPr id="224" name="Google Shape;224;p14"/>
          <p:cNvPicPr preferRelativeResize="0"/>
          <p:nvPr/>
        </p:nvPicPr>
        <p:blipFill rotWithShape="1">
          <a:blip r:embed="rId3"/>
          <a:stretch/>
        </p:blipFill>
        <p:spPr>
          <a:xfrm>
            <a:off x="5252295" y="1622269"/>
            <a:ext cx="2469579" cy="2624899"/>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48650-B847-5008-A0CD-31A7B8A172E4}"/>
              </a:ext>
            </a:extLst>
          </p:cNvPr>
          <p:cNvSpPr>
            <a:spLocks noGrp="1"/>
          </p:cNvSpPr>
          <p:nvPr>
            <p:ph type="title"/>
          </p:nvPr>
        </p:nvSpPr>
        <p:spPr>
          <a:xfrm>
            <a:off x="261257" y="217714"/>
            <a:ext cx="3309258" cy="870857"/>
          </a:xfrm>
        </p:spPr>
        <p:txBody>
          <a:bodyPr/>
          <a:lstStyle/>
          <a:p>
            <a:r>
              <a:rPr lang="en-GB" dirty="0"/>
              <a:t>Big Brush Club</a:t>
            </a:r>
          </a:p>
        </p:txBody>
      </p:sp>
      <p:sp>
        <p:nvSpPr>
          <p:cNvPr id="3" name="Content Placeholder 2">
            <a:extLst>
              <a:ext uri="{FF2B5EF4-FFF2-40B4-BE49-F238E27FC236}">
                <a16:creationId xmlns:a16="http://schemas.microsoft.com/office/drawing/2014/main" id="{4068151D-96A0-30E6-F8DB-F0D1412EC5C2}"/>
              </a:ext>
            </a:extLst>
          </p:cNvPr>
          <p:cNvSpPr>
            <a:spLocks noGrp="1"/>
          </p:cNvSpPr>
          <p:nvPr>
            <p:ph idx="1"/>
          </p:nvPr>
        </p:nvSpPr>
        <p:spPr>
          <a:xfrm>
            <a:off x="370112" y="1224418"/>
            <a:ext cx="6836229" cy="5034868"/>
          </a:xfrm>
        </p:spPr>
        <p:txBody>
          <a:bodyPr/>
          <a:lstStyle/>
          <a:p>
            <a:pPr algn="l"/>
            <a:r>
              <a:rPr lang="en-US" b="0" i="0" dirty="0">
                <a:solidFill>
                  <a:srgbClr val="625C5C"/>
                </a:solidFill>
                <a:effectLst/>
                <a:highlight>
                  <a:srgbClr val="FFFFFF"/>
                </a:highlight>
              </a:rPr>
              <a:t>Big Brush Club is here to help prevent decay by encouraging children to brush their teeth twice a day, forming positive lifetime habits that will make a difference.</a:t>
            </a:r>
          </a:p>
          <a:p>
            <a:pPr algn="l"/>
            <a:r>
              <a:rPr lang="en-US" b="0" i="0" dirty="0">
                <a:solidFill>
                  <a:srgbClr val="625C5C"/>
                </a:solidFill>
                <a:effectLst/>
                <a:highlight>
                  <a:srgbClr val="FFFFFF"/>
                </a:highlight>
              </a:rPr>
              <a:t>Daily application of fluoride toothpaste to teeth reduces the incidence and severity of tooth decay in children. For example, moving from brushing once a day to twice a day lowers an individual’s risk of developing dental caries by 14</a:t>
            </a:r>
            <a:r>
              <a:rPr lang="en-US" i="0" dirty="0">
                <a:solidFill>
                  <a:srgbClr val="625C5C"/>
                </a:solidFill>
                <a:effectLst/>
                <a:highlight>
                  <a:srgbClr val="FFFFFF"/>
                </a:highlight>
              </a:rPr>
              <a:t>%.</a:t>
            </a:r>
          </a:p>
          <a:p>
            <a:r>
              <a:rPr lang="en-GB" dirty="0"/>
              <a:t>Brushing takes place after lunch play. Children are provided with their own individually labelled toothbrush. </a:t>
            </a:r>
          </a:p>
          <a:p>
            <a:r>
              <a:rPr lang="en-GB" dirty="0"/>
              <a:t>Dry brushing </a:t>
            </a:r>
            <a:r>
              <a:rPr lang="en-GB"/>
              <a:t>takes place (2 minutes). </a:t>
            </a:r>
            <a:r>
              <a:rPr lang="en-GB" dirty="0"/>
              <a:t>Children are provided with non-foaming toothpaste and shown how to brush. </a:t>
            </a:r>
          </a:p>
          <a:p>
            <a:r>
              <a:rPr lang="en-GB" dirty="0"/>
              <a:t>Toothbrushes are washed after brushing and stored in a hygienic box.</a:t>
            </a:r>
          </a:p>
        </p:txBody>
      </p:sp>
      <p:pic>
        <p:nvPicPr>
          <p:cNvPr id="5" name="Picture 4">
            <a:extLst>
              <a:ext uri="{FF2B5EF4-FFF2-40B4-BE49-F238E27FC236}">
                <a16:creationId xmlns:a16="http://schemas.microsoft.com/office/drawing/2014/main" id="{1A1E9706-748D-74A4-B504-FE46F161E39F}"/>
              </a:ext>
            </a:extLst>
          </p:cNvPr>
          <p:cNvPicPr>
            <a:picLocks noChangeAspect="1"/>
          </p:cNvPicPr>
          <p:nvPr/>
        </p:nvPicPr>
        <p:blipFill>
          <a:blip r:embed="rId2"/>
          <a:stretch>
            <a:fillRect/>
          </a:stretch>
        </p:blipFill>
        <p:spPr>
          <a:xfrm>
            <a:off x="7561875" y="217714"/>
            <a:ext cx="1320868" cy="1054154"/>
          </a:xfrm>
          <a:prstGeom prst="rect">
            <a:avLst/>
          </a:prstGeom>
        </p:spPr>
      </p:pic>
      <p:pic>
        <p:nvPicPr>
          <p:cNvPr id="7" name="Picture 6">
            <a:extLst>
              <a:ext uri="{FF2B5EF4-FFF2-40B4-BE49-F238E27FC236}">
                <a16:creationId xmlns:a16="http://schemas.microsoft.com/office/drawing/2014/main" id="{182AF9C2-82A2-2151-C78F-9C7B594E394E}"/>
              </a:ext>
            </a:extLst>
          </p:cNvPr>
          <p:cNvPicPr>
            <a:picLocks noChangeAspect="1"/>
          </p:cNvPicPr>
          <p:nvPr/>
        </p:nvPicPr>
        <p:blipFill>
          <a:blip r:embed="rId3"/>
          <a:stretch>
            <a:fillRect/>
          </a:stretch>
        </p:blipFill>
        <p:spPr>
          <a:xfrm>
            <a:off x="7206341" y="5508171"/>
            <a:ext cx="1773055" cy="1265495"/>
          </a:xfrm>
          <a:prstGeom prst="rect">
            <a:avLst/>
          </a:prstGeom>
        </p:spPr>
      </p:pic>
    </p:spTree>
    <p:extLst>
      <p:ext uri="{BB962C8B-B14F-4D97-AF65-F5344CB8AC3E}">
        <p14:creationId xmlns:p14="http://schemas.microsoft.com/office/powerpoint/2010/main" val="28895940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5ACB1AC-EA7F-7B48-DA87-78E7EBC53824}"/>
              </a:ext>
            </a:extLst>
          </p:cNvPr>
          <p:cNvSpPr txBox="1">
            <a:spLocks/>
          </p:cNvSpPr>
          <p:nvPr/>
        </p:nvSpPr>
        <p:spPr>
          <a:xfrm>
            <a:off x="2522048" y="922881"/>
            <a:ext cx="1970315" cy="713236"/>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dirty="0"/>
              <a:t>Contacts</a:t>
            </a:r>
          </a:p>
        </p:txBody>
      </p:sp>
      <p:sp>
        <p:nvSpPr>
          <p:cNvPr id="5" name="Content Placeholder 2">
            <a:extLst>
              <a:ext uri="{FF2B5EF4-FFF2-40B4-BE49-F238E27FC236}">
                <a16:creationId xmlns:a16="http://schemas.microsoft.com/office/drawing/2014/main" id="{B5899EE3-D856-9B9D-570E-6A581592525C}"/>
              </a:ext>
            </a:extLst>
          </p:cNvPr>
          <p:cNvSpPr txBox="1">
            <a:spLocks/>
          </p:cNvSpPr>
          <p:nvPr/>
        </p:nvSpPr>
        <p:spPr>
          <a:xfrm>
            <a:off x="1318506" y="1933241"/>
            <a:ext cx="6347714" cy="2073505"/>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en-GB" sz="2800" dirty="0">
                <a:hlinkClick r:id="rId2"/>
              </a:rPr>
              <a:t>pennowetheyfs@croftymat.org</a:t>
            </a:r>
            <a:endParaRPr lang="en-GB" sz="2800" dirty="0"/>
          </a:p>
          <a:p>
            <a:pPr marL="0" indent="0">
              <a:buNone/>
            </a:pPr>
            <a:r>
              <a:rPr lang="en-GB" sz="2800" dirty="0">
                <a:hlinkClick r:id="rId3"/>
              </a:rPr>
              <a:t>help@pennoweth.cornwall.sch.uk</a:t>
            </a:r>
            <a:endParaRPr lang="en-GB" sz="2800" dirty="0"/>
          </a:p>
          <a:p>
            <a:pPr marL="0" indent="0">
              <a:buNone/>
            </a:pPr>
            <a:r>
              <a:rPr lang="en-GB" sz="2800" dirty="0"/>
              <a:t>01209 215671</a:t>
            </a:r>
          </a:p>
        </p:txBody>
      </p:sp>
    </p:spTree>
    <p:extLst>
      <p:ext uri="{BB962C8B-B14F-4D97-AF65-F5344CB8AC3E}">
        <p14:creationId xmlns:p14="http://schemas.microsoft.com/office/powerpoint/2010/main" val="42236773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C192A-1CED-1017-FCF9-8F43E17C12CC}"/>
              </a:ext>
            </a:extLst>
          </p:cNvPr>
          <p:cNvSpPr>
            <a:spLocks noGrp="1"/>
          </p:cNvSpPr>
          <p:nvPr>
            <p:ph type="title"/>
          </p:nvPr>
        </p:nvSpPr>
        <p:spPr>
          <a:xfrm>
            <a:off x="187212" y="295268"/>
            <a:ext cx="2904331" cy="1412119"/>
          </a:xfrm>
        </p:spPr>
        <p:txBody>
          <a:bodyPr>
            <a:normAutofit/>
          </a:bodyPr>
          <a:lstStyle/>
          <a:p>
            <a:r>
              <a:rPr lang="en-GB" sz="4200" dirty="0"/>
              <a:t>Starting in Reception</a:t>
            </a:r>
          </a:p>
        </p:txBody>
      </p:sp>
      <p:sp>
        <p:nvSpPr>
          <p:cNvPr id="3" name="Content Placeholder 2">
            <a:extLst>
              <a:ext uri="{FF2B5EF4-FFF2-40B4-BE49-F238E27FC236}">
                <a16:creationId xmlns:a16="http://schemas.microsoft.com/office/drawing/2014/main" id="{91DBD7B5-CEBC-9E5E-26FB-04B683A0027E}"/>
              </a:ext>
            </a:extLst>
          </p:cNvPr>
          <p:cNvSpPr>
            <a:spLocks noGrp="1"/>
          </p:cNvSpPr>
          <p:nvPr>
            <p:ph idx="1"/>
          </p:nvPr>
        </p:nvSpPr>
        <p:spPr>
          <a:xfrm>
            <a:off x="362318" y="1707387"/>
            <a:ext cx="6702511" cy="4181784"/>
          </a:xfrm>
        </p:spPr>
        <p:txBody>
          <a:bodyPr anchor="ctr">
            <a:noAutofit/>
          </a:bodyPr>
          <a:lstStyle/>
          <a:p>
            <a:r>
              <a:rPr lang="en-GB" sz="2400" dirty="0"/>
              <a:t>Starting Reception is an important part of a child’s education journey, and we aim to make it as fun and positive as possible.</a:t>
            </a:r>
          </a:p>
          <a:p>
            <a:r>
              <a:rPr lang="en-GB" sz="2400" dirty="0"/>
              <a:t>Our transition is planned so that children can build up quickly the time they spend at school and become used to their daily routine.</a:t>
            </a:r>
          </a:p>
          <a:p>
            <a:r>
              <a:rPr lang="en-GB" sz="2400" dirty="0"/>
              <a:t>Children begin Reception on Thursday 4th September and are full-time from then (8:40-3:15)</a:t>
            </a:r>
          </a:p>
        </p:txBody>
      </p:sp>
    </p:spTree>
    <p:extLst>
      <p:ext uri="{BB962C8B-B14F-4D97-AF65-F5344CB8AC3E}">
        <p14:creationId xmlns:p14="http://schemas.microsoft.com/office/powerpoint/2010/main" val="11292150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4" name="Google Shape;204;p11"/>
          <p:cNvSpPr txBox="1">
            <a:spLocks noGrp="1"/>
          </p:cNvSpPr>
          <p:nvPr>
            <p:ph type="title"/>
          </p:nvPr>
        </p:nvSpPr>
        <p:spPr>
          <a:xfrm>
            <a:off x="528734" y="99503"/>
            <a:ext cx="3333750" cy="1008346"/>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rgbClr val="FFFFFF"/>
              </a:buClr>
              <a:buSzPts val="4400"/>
              <a:buFont typeface="Candara"/>
              <a:buNone/>
            </a:pPr>
            <a:r>
              <a:rPr lang="en-GB" dirty="0"/>
              <a:t>The school day</a:t>
            </a:r>
            <a:endParaRPr dirty="0"/>
          </a:p>
        </p:txBody>
      </p:sp>
      <p:sp>
        <p:nvSpPr>
          <p:cNvPr id="203" name="Google Shape;203;p11"/>
          <p:cNvSpPr txBox="1">
            <a:spLocks noGrp="1"/>
          </p:cNvSpPr>
          <p:nvPr>
            <p:ph idx="1"/>
          </p:nvPr>
        </p:nvSpPr>
        <p:spPr>
          <a:xfrm>
            <a:off x="431539" y="1015795"/>
            <a:ext cx="6861889" cy="5318159"/>
          </a:xfrm>
          <a:prstGeom prst="rect">
            <a:avLst/>
          </a:prstGeom>
          <a:noFill/>
          <a:ln>
            <a:noFill/>
          </a:ln>
        </p:spPr>
        <p:txBody>
          <a:bodyPr spcFirstLastPara="1" wrap="square" lIns="91425" tIns="45700" rIns="91425" bIns="45700" anchor="t" anchorCtr="0">
            <a:normAutofit lnSpcReduction="10000"/>
          </a:bodyPr>
          <a:lstStyle/>
          <a:p>
            <a:pPr marL="274320" lvl="0" indent="-274320" algn="l" rtl="0">
              <a:spcBef>
                <a:spcPts val="0"/>
              </a:spcBef>
              <a:spcAft>
                <a:spcPts val="0"/>
              </a:spcAft>
              <a:buSzPct val="100000"/>
              <a:buChar char="*"/>
            </a:pPr>
            <a:r>
              <a:rPr lang="en-GB" sz="2000" dirty="0"/>
              <a:t>The school gate is open from 8.30am. Please bring your child round to their classroom and the door will be open from 8.40 am.</a:t>
            </a:r>
          </a:p>
          <a:p>
            <a:pPr marL="0" lvl="0" indent="0" algn="l" rtl="0">
              <a:spcBef>
                <a:spcPts val="0"/>
              </a:spcBef>
              <a:spcAft>
                <a:spcPts val="0"/>
              </a:spcAft>
              <a:buSzPct val="100000"/>
              <a:buNone/>
            </a:pPr>
            <a:endParaRPr sz="2000" dirty="0"/>
          </a:p>
          <a:p>
            <a:pPr marL="274320" lvl="0" indent="-274320" algn="l" rtl="0">
              <a:spcBef>
                <a:spcPts val="336"/>
              </a:spcBef>
              <a:spcAft>
                <a:spcPts val="0"/>
              </a:spcAft>
              <a:buSzPct val="100000"/>
              <a:buChar char="*"/>
            </a:pPr>
            <a:r>
              <a:rPr lang="en-GB" sz="2000" dirty="0"/>
              <a:t>A fruit snack and milk is provided free every day for your child to have for their morning snack (9:45)</a:t>
            </a:r>
          </a:p>
          <a:p>
            <a:pPr marL="0" lvl="0" indent="0" algn="l" rtl="0">
              <a:spcBef>
                <a:spcPts val="336"/>
              </a:spcBef>
              <a:spcAft>
                <a:spcPts val="0"/>
              </a:spcAft>
              <a:buSzPct val="100000"/>
              <a:buNone/>
            </a:pPr>
            <a:endParaRPr sz="2000" dirty="0"/>
          </a:p>
          <a:p>
            <a:pPr marL="274320" lvl="0" indent="-274320" algn="l" rtl="0">
              <a:spcBef>
                <a:spcPts val="336"/>
              </a:spcBef>
              <a:spcAft>
                <a:spcPts val="0"/>
              </a:spcAft>
              <a:buSzPct val="100000"/>
              <a:buChar char="*"/>
            </a:pPr>
            <a:r>
              <a:rPr lang="en-GB" sz="2000"/>
              <a:t>All Reception </a:t>
            </a:r>
            <a:r>
              <a:rPr lang="en-GB" sz="2000" dirty="0"/>
              <a:t>children are eligible for a free school lunch. This can be a hot meal or a sandwich. Every day there is a fantastic salad bar which your child can choose from independently.</a:t>
            </a:r>
          </a:p>
          <a:p>
            <a:pPr marL="0" lvl="0" indent="0" algn="l" rtl="0">
              <a:spcBef>
                <a:spcPts val="336"/>
              </a:spcBef>
              <a:spcAft>
                <a:spcPts val="0"/>
              </a:spcAft>
              <a:buSzPct val="100000"/>
              <a:buNone/>
            </a:pPr>
            <a:endParaRPr sz="2000" dirty="0"/>
          </a:p>
          <a:p>
            <a:pPr marL="274320" lvl="0" indent="-274320" algn="l" rtl="0">
              <a:spcBef>
                <a:spcPts val="336"/>
              </a:spcBef>
              <a:spcAft>
                <a:spcPts val="0"/>
              </a:spcAft>
              <a:buSzPct val="100000"/>
              <a:buChar char="*"/>
            </a:pPr>
            <a:r>
              <a:rPr lang="en-GB" sz="2000" dirty="0"/>
              <a:t>If your child would rather have a packed lunch, please send in a healthy lunch in a named lunch box.</a:t>
            </a:r>
          </a:p>
          <a:p>
            <a:pPr marL="0" lvl="0" indent="0" algn="l" rtl="0">
              <a:spcBef>
                <a:spcPts val="336"/>
              </a:spcBef>
              <a:spcAft>
                <a:spcPts val="0"/>
              </a:spcAft>
              <a:buSzPct val="100000"/>
              <a:buNone/>
            </a:pPr>
            <a:endParaRPr sz="2000" dirty="0"/>
          </a:p>
          <a:p>
            <a:pPr marL="274320" lvl="0" indent="-274320" algn="l" rtl="0">
              <a:spcBef>
                <a:spcPts val="336"/>
              </a:spcBef>
              <a:spcAft>
                <a:spcPts val="0"/>
              </a:spcAft>
              <a:buSzPct val="100000"/>
              <a:buChar char="*"/>
            </a:pPr>
            <a:r>
              <a:rPr lang="en-GB" sz="2000" dirty="0"/>
              <a:t>All children should bring in a named water bottle. We do encourage the children to drink freely throughout the day. </a:t>
            </a:r>
            <a:endParaRPr sz="2000" dirty="0"/>
          </a:p>
          <a:p>
            <a:pPr marL="274320" lvl="0" indent="-167640" algn="l" rtl="0">
              <a:spcBef>
                <a:spcPts val="336"/>
              </a:spcBef>
              <a:spcAft>
                <a:spcPts val="0"/>
              </a:spcAft>
              <a:buSzPct val="100000"/>
              <a:buNone/>
            </a:pP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76A9EC-361E-8064-918B-ADC4032A6612}"/>
              </a:ext>
            </a:extLst>
          </p:cNvPr>
          <p:cNvSpPr>
            <a:spLocks noGrp="1"/>
          </p:cNvSpPr>
          <p:nvPr>
            <p:ph idx="1"/>
          </p:nvPr>
        </p:nvSpPr>
        <p:spPr>
          <a:xfrm>
            <a:off x="282293" y="439220"/>
            <a:ext cx="6673677" cy="5979560"/>
          </a:xfrm>
        </p:spPr>
        <p:txBody>
          <a:bodyPr>
            <a:normAutofit/>
          </a:bodyPr>
          <a:lstStyle/>
          <a:p>
            <a:pPr marL="274320" lvl="0" indent="-274320" rtl="0">
              <a:spcBef>
                <a:spcPts val="336"/>
              </a:spcBef>
              <a:spcAft>
                <a:spcPts val="0"/>
              </a:spcAft>
              <a:buSzPct val="100000"/>
              <a:buChar char="*"/>
            </a:pPr>
            <a:r>
              <a:rPr lang="en-US" sz="2400" dirty="0"/>
              <a:t>Your child will be involved in various learning activities throughout the day both inside and outside the classroom.</a:t>
            </a:r>
          </a:p>
          <a:p>
            <a:pPr marL="0" lvl="0" indent="0" rtl="0">
              <a:spcBef>
                <a:spcPts val="336"/>
              </a:spcBef>
              <a:spcAft>
                <a:spcPts val="0"/>
              </a:spcAft>
              <a:buSzPct val="100000"/>
              <a:buNone/>
            </a:pPr>
            <a:endParaRPr lang="en-US" sz="2400" dirty="0"/>
          </a:p>
          <a:p>
            <a:pPr marL="274320" lvl="0" indent="-274320" rtl="0">
              <a:spcBef>
                <a:spcPts val="336"/>
              </a:spcBef>
              <a:spcAft>
                <a:spcPts val="0"/>
              </a:spcAft>
              <a:buSzPct val="100000"/>
              <a:buChar char="*"/>
            </a:pPr>
            <a:r>
              <a:rPr lang="en-US" sz="2400" dirty="0"/>
              <a:t>Please send in a pair of named wellies to keep at school for their outdoor learning when they are likely to get wet and muddy. We do have waterproofs at school which the children can wear.</a:t>
            </a:r>
          </a:p>
          <a:p>
            <a:pPr marL="0" lvl="0" indent="0" rtl="0">
              <a:spcBef>
                <a:spcPts val="336"/>
              </a:spcBef>
              <a:spcAft>
                <a:spcPts val="0"/>
              </a:spcAft>
              <a:buSzPct val="100000"/>
              <a:buNone/>
            </a:pPr>
            <a:endParaRPr lang="en-US" sz="2400" dirty="0"/>
          </a:p>
          <a:p>
            <a:pPr marL="274320" lvl="0" indent="-274320" rtl="0">
              <a:spcBef>
                <a:spcPts val="336"/>
              </a:spcBef>
              <a:spcAft>
                <a:spcPts val="0"/>
              </a:spcAft>
              <a:buSzPct val="100000"/>
              <a:buChar char="*"/>
            </a:pPr>
            <a:r>
              <a:rPr lang="en-US" sz="2400" dirty="0"/>
              <a:t>Also, please send in a change of clothes to be kept at school in case of any accidents.</a:t>
            </a:r>
          </a:p>
          <a:p>
            <a:pPr marL="0" lvl="0" indent="0" rtl="0">
              <a:spcBef>
                <a:spcPts val="336"/>
              </a:spcBef>
              <a:spcAft>
                <a:spcPts val="0"/>
              </a:spcAft>
              <a:buSzPct val="100000"/>
              <a:buNone/>
            </a:pPr>
            <a:endParaRPr lang="en-US" sz="2400" dirty="0"/>
          </a:p>
          <a:p>
            <a:pPr marL="274320" lvl="0" indent="-274320" rtl="0">
              <a:spcBef>
                <a:spcPts val="336"/>
              </a:spcBef>
              <a:spcAft>
                <a:spcPts val="0"/>
              </a:spcAft>
              <a:buSzPct val="100000"/>
              <a:buChar char="*"/>
            </a:pPr>
            <a:r>
              <a:rPr lang="en-US" sz="2400" dirty="0"/>
              <a:t>Please come around to the classroom via the school gate for the end of the day at 3:15.</a:t>
            </a:r>
          </a:p>
          <a:p>
            <a:endParaRPr lang="en-GB" sz="1300" dirty="0"/>
          </a:p>
        </p:txBody>
      </p:sp>
    </p:spTree>
    <p:extLst>
      <p:ext uri="{BB962C8B-B14F-4D97-AF65-F5344CB8AC3E}">
        <p14:creationId xmlns:p14="http://schemas.microsoft.com/office/powerpoint/2010/main" val="2743801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96"/>
        <p:cNvGrpSpPr/>
        <p:nvPr/>
      </p:nvGrpSpPr>
      <p:grpSpPr>
        <a:xfrm>
          <a:off x="0" y="0"/>
          <a:ext cx="0" cy="0"/>
          <a:chOff x="0" y="0"/>
          <a:chExt cx="0" cy="0"/>
        </a:xfrm>
      </p:grpSpPr>
      <p:sp>
        <p:nvSpPr>
          <p:cNvPr id="198" name="Google Shape;198;p10"/>
          <p:cNvSpPr txBox="1">
            <a:spLocks noGrp="1"/>
          </p:cNvSpPr>
          <p:nvPr>
            <p:ph type="title"/>
          </p:nvPr>
        </p:nvSpPr>
        <p:spPr>
          <a:xfrm>
            <a:off x="154878" y="160867"/>
            <a:ext cx="4941104" cy="1491393"/>
          </a:xfrm>
          <a:prstGeom prst="rect">
            <a:avLst/>
          </a:prstGeom>
        </p:spPr>
        <p:txBody>
          <a:bodyPr spcFirstLastPara="1" lIns="91425" tIns="45700" rIns="91425" bIns="45700" anchorCtr="0">
            <a:normAutofit/>
          </a:bodyPr>
          <a:lstStyle/>
          <a:p>
            <a:pPr marL="0" lvl="0" indent="0" rtl="0">
              <a:spcBef>
                <a:spcPts val="0"/>
              </a:spcBef>
              <a:spcAft>
                <a:spcPts val="0"/>
              </a:spcAft>
              <a:buClr>
                <a:srgbClr val="FFFFFF"/>
              </a:buClr>
              <a:buSzPts val="4400"/>
              <a:buFont typeface="Candara"/>
              <a:buNone/>
            </a:pPr>
            <a:r>
              <a:rPr lang="en-GB" dirty="0"/>
              <a:t>Starting in Reception</a:t>
            </a:r>
          </a:p>
        </p:txBody>
      </p:sp>
      <p:sp>
        <p:nvSpPr>
          <p:cNvPr id="197" name="Google Shape;197;p10"/>
          <p:cNvSpPr txBox="1">
            <a:spLocks noGrp="1"/>
          </p:cNvSpPr>
          <p:nvPr>
            <p:ph idx="1"/>
          </p:nvPr>
        </p:nvSpPr>
        <p:spPr>
          <a:xfrm>
            <a:off x="177349" y="1439445"/>
            <a:ext cx="7268479" cy="4525926"/>
          </a:xfrm>
          <a:prstGeom prst="rect">
            <a:avLst/>
          </a:prstGeom>
        </p:spPr>
        <p:txBody>
          <a:bodyPr spcFirstLastPara="1" lIns="91425" tIns="45700" rIns="91425" bIns="45700" anchorCtr="0">
            <a:noAutofit/>
          </a:bodyPr>
          <a:lstStyle/>
          <a:p>
            <a:pPr marL="274320" lvl="0" indent="-274320" rtl="0">
              <a:spcBef>
                <a:spcPts val="0"/>
              </a:spcBef>
              <a:spcAft>
                <a:spcPts val="0"/>
              </a:spcAft>
              <a:buSzPts val="2400"/>
              <a:buChar char="*"/>
            </a:pPr>
            <a:r>
              <a:rPr lang="en-US" sz="2000" dirty="0"/>
              <a:t>At </a:t>
            </a:r>
            <a:r>
              <a:rPr lang="en-US" sz="2000" dirty="0" err="1"/>
              <a:t>Pennoweth</a:t>
            </a:r>
            <a:r>
              <a:rPr lang="en-US" sz="2000" dirty="0"/>
              <a:t> our Early Years works hard to ensure that your child’s Reception year is happy, active, fun, exciting and secure.</a:t>
            </a:r>
          </a:p>
          <a:p>
            <a:pPr marL="274320" lvl="0" indent="-274320" rtl="0">
              <a:spcBef>
                <a:spcPts val="480"/>
              </a:spcBef>
              <a:spcAft>
                <a:spcPts val="0"/>
              </a:spcAft>
              <a:buSzPts val="2400"/>
              <a:buChar char="*"/>
            </a:pPr>
            <a:r>
              <a:rPr lang="en-US" sz="2000" dirty="0"/>
              <a:t>This year your child will continue to follow the EYFS curriculum</a:t>
            </a:r>
          </a:p>
          <a:p>
            <a:pPr marL="274320" lvl="0" indent="-274320" rtl="0">
              <a:spcBef>
                <a:spcPts val="480"/>
              </a:spcBef>
              <a:spcAft>
                <a:spcPts val="0"/>
              </a:spcAft>
              <a:buSzPts val="2400"/>
              <a:buChar char="*"/>
            </a:pPr>
            <a:r>
              <a:rPr lang="en-US" sz="2000" dirty="0"/>
              <a:t>This consists of 17 learning areas. There are 3 prime areas and 4 specific areas</a:t>
            </a:r>
          </a:p>
          <a:p>
            <a:pPr marL="274320" lvl="0" indent="-274320" rtl="0">
              <a:spcBef>
                <a:spcPts val="480"/>
              </a:spcBef>
              <a:spcAft>
                <a:spcPts val="0"/>
              </a:spcAft>
              <a:buSzPts val="2400"/>
              <a:buChar char="*"/>
            </a:pPr>
            <a:r>
              <a:rPr lang="en-US" sz="2000" dirty="0"/>
              <a:t>Prime Areas: Communication &amp; Language, Physical Development, and Personal Social and Emotional Development</a:t>
            </a:r>
          </a:p>
          <a:p>
            <a:pPr marL="274320" lvl="0" indent="-274320" rtl="0">
              <a:spcBef>
                <a:spcPts val="480"/>
              </a:spcBef>
              <a:spcAft>
                <a:spcPts val="0"/>
              </a:spcAft>
              <a:buSzPts val="2400"/>
              <a:buChar char="*"/>
            </a:pPr>
            <a:r>
              <a:rPr lang="en-US" sz="2000" dirty="0"/>
              <a:t>The prime areas help your child to develop skills in the Specific Areas: Literacy, Mathematics, Understanding the World, and Expressive Arts and Design.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10" name="Google Shape;210;p12"/>
          <p:cNvSpPr txBox="1">
            <a:spLocks noGrp="1"/>
          </p:cNvSpPr>
          <p:nvPr>
            <p:ph type="title"/>
          </p:nvPr>
        </p:nvSpPr>
        <p:spPr>
          <a:xfrm>
            <a:off x="106136" y="6850"/>
            <a:ext cx="7886700" cy="714644"/>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rgbClr val="FFFFFF"/>
              </a:buClr>
              <a:buSzPts val="4400"/>
              <a:buFont typeface="Candara"/>
              <a:buNone/>
            </a:pPr>
            <a:r>
              <a:rPr lang="en-GB" dirty="0"/>
              <a:t>School Uniform</a:t>
            </a:r>
            <a:endParaRPr dirty="0"/>
          </a:p>
        </p:txBody>
      </p:sp>
      <p:sp>
        <p:nvSpPr>
          <p:cNvPr id="209" name="Google Shape;209;p12"/>
          <p:cNvSpPr txBox="1">
            <a:spLocks noGrp="1"/>
          </p:cNvSpPr>
          <p:nvPr>
            <p:ph idx="1"/>
          </p:nvPr>
        </p:nvSpPr>
        <p:spPr>
          <a:xfrm>
            <a:off x="187805" y="873894"/>
            <a:ext cx="7290681" cy="5494249"/>
          </a:xfrm>
          <a:prstGeom prst="rect">
            <a:avLst/>
          </a:prstGeom>
          <a:noFill/>
          <a:ln>
            <a:noFill/>
          </a:ln>
        </p:spPr>
        <p:txBody>
          <a:bodyPr spcFirstLastPara="1" wrap="square" lIns="91425" tIns="45700" rIns="91425" bIns="45700" anchor="t" anchorCtr="0">
            <a:normAutofit fontScale="70000" lnSpcReduction="20000"/>
          </a:bodyPr>
          <a:lstStyle/>
          <a:p>
            <a:pPr marL="0" lvl="0" indent="0" algn="l" rtl="0">
              <a:spcBef>
                <a:spcPts val="0"/>
              </a:spcBef>
              <a:spcAft>
                <a:spcPts val="0"/>
              </a:spcAft>
              <a:buSzPct val="100000"/>
              <a:buNone/>
            </a:pPr>
            <a:r>
              <a:rPr lang="en-GB" sz="2600" b="1" u="sng" dirty="0"/>
              <a:t>Standard Uniform</a:t>
            </a:r>
          </a:p>
          <a:p>
            <a:pPr marL="0" lvl="0" indent="0" algn="l" rtl="0">
              <a:spcBef>
                <a:spcPts val="0"/>
              </a:spcBef>
              <a:spcAft>
                <a:spcPts val="0"/>
              </a:spcAft>
              <a:buSzPct val="100000"/>
              <a:buNone/>
            </a:pPr>
            <a:endParaRPr lang="en-GB" sz="2600" b="1" u="sng" dirty="0"/>
          </a:p>
          <a:p>
            <a:pPr marL="274320" lvl="0" indent="-274320" algn="l" rtl="0">
              <a:spcBef>
                <a:spcPts val="0"/>
              </a:spcBef>
              <a:spcAft>
                <a:spcPts val="0"/>
              </a:spcAft>
              <a:buSzPct val="100000"/>
              <a:buChar char="*"/>
            </a:pPr>
            <a:r>
              <a:rPr lang="en-US" sz="2600" b="0" i="0" dirty="0">
                <a:effectLst/>
              </a:rPr>
              <a:t>A black </a:t>
            </a:r>
            <a:r>
              <a:rPr lang="en-US" sz="2600" b="0" i="0" dirty="0" err="1">
                <a:effectLst/>
              </a:rPr>
              <a:t>Pennoweth</a:t>
            </a:r>
            <a:r>
              <a:rPr lang="en-US" sz="2600" b="0" i="0" dirty="0">
                <a:effectLst/>
              </a:rPr>
              <a:t> hoodie, sweatshirt or cardigan (with school logo) </a:t>
            </a:r>
          </a:p>
          <a:p>
            <a:pPr marL="274320" lvl="0" indent="-274320" algn="l" rtl="0">
              <a:spcBef>
                <a:spcPts val="0"/>
              </a:spcBef>
              <a:spcAft>
                <a:spcPts val="0"/>
              </a:spcAft>
              <a:buSzPct val="100000"/>
              <a:buChar char="*"/>
            </a:pPr>
            <a:r>
              <a:rPr lang="en-US" sz="2600" b="0" i="0" dirty="0">
                <a:effectLst/>
              </a:rPr>
              <a:t>Black or dark grey ‘bottoms’ (trousers, shorts or skirts) or pinafore dress. A blue and white checked summer dress can be worn.</a:t>
            </a:r>
          </a:p>
          <a:p>
            <a:r>
              <a:rPr lang="en-US" sz="2600" b="0" i="0" dirty="0">
                <a:effectLst/>
              </a:rPr>
              <a:t>Black plain trainers or school shoes</a:t>
            </a:r>
          </a:p>
          <a:p>
            <a:r>
              <a:rPr lang="en-US" sz="2600" b="0" i="0" dirty="0">
                <a:effectLst/>
              </a:rPr>
              <a:t>Plain white polo shirt</a:t>
            </a:r>
          </a:p>
          <a:p>
            <a:r>
              <a:rPr lang="en-US" sz="2600" b="0" i="0" dirty="0">
                <a:effectLst/>
              </a:rPr>
              <a:t>Grey, black or white socks or black or grey tights</a:t>
            </a:r>
            <a:r>
              <a:rPr lang="en-US" sz="2600" dirty="0"/>
              <a:t> </a:t>
            </a:r>
            <a:br>
              <a:rPr lang="en-US" sz="2600" dirty="0"/>
            </a:br>
            <a:endParaRPr sz="2600" dirty="0"/>
          </a:p>
          <a:p>
            <a:pPr marL="0" indent="0">
              <a:buNone/>
            </a:pPr>
            <a:r>
              <a:rPr lang="en-US" sz="2600" b="1" i="0" u="sng" dirty="0">
                <a:effectLst/>
              </a:rPr>
              <a:t>PE / Sports uniform (only to be worn on PE day)</a:t>
            </a:r>
          </a:p>
          <a:p>
            <a:r>
              <a:rPr lang="en-US" sz="2600" dirty="0" err="1"/>
              <a:t>Pennoweth</a:t>
            </a:r>
            <a:r>
              <a:rPr lang="en-US" sz="2600" dirty="0"/>
              <a:t> b</a:t>
            </a:r>
            <a:r>
              <a:rPr lang="en-US" sz="2600" b="0" i="0" dirty="0">
                <a:effectLst/>
              </a:rPr>
              <a:t>lack hoodie </a:t>
            </a:r>
          </a:p>
          <a:p>
            <a:r>
              <a:rPr lang="en-US" sz="2600" dirty="0"/>
              <a:t>P</a:t>
            </a:r>
            <a:r>
              <a:rPr lang="en-US" sz="2600" b="0" i="0" dirty="0">
                <a:effectLst/>
              </a:rPr>
              <a:t>lain grey or black joggers / leggings or sports shorts</a:t>
            </a:r>
            <a:r>
              <a:rPr lang="en-US" sz="2600" dirty="0"/>
              <a:t> </a:t>
            </a:r>
          </a:p>
          <a:p>
            <a:r>
              <a:rPr lang="en-US" sz="2600" dirty="0"/>
              <a:t>White Polo shirt or in tribal </a:t>
            </a:r>
            <a:r>
              <a:rPr lang="en-US" sz="2600" dirty="0" err="1"/>
              <a:t>colours</a:t>
            </a:r>
            <a:r>
              <a:rPr lang="en-US" sz="2600" dirty="0"/>
              <a:t> (Tribes will be confirmed in September)</a:t>
            </a:r>
            <a:br>
              <a:rPr lang="en-US" sz="2600" dirty="0"/>
            </a:br>
            <a:br>
              <a:rPr lang="en-US" sz="2600" dirty="0"/>
            </a:br>
            <a:r>
              <a:rPr lang="en-GB" sz="2600" dirty="0"/>
              <a:t>In Early Years we encourage the children to be independent so please send your child in with shoes they can put on and take off themselves. Velcro is brilliant!</a:t>
            </a:r>
            <a:endParaRPr sz="2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42781-302A-8A34-A573-483C28389B04}"/>
              </a:ext>
            </a:extLst>
          </p:cNvPr>
          <p:cNvSpPr>
            <a:spLocks noGrp="1"/>
          </p:cNvSpPr>
          <p:nvPr>
            <p:ph type="title"/>
          </p:nvPr>
        </p:nvSpPr>
        <p:spPr>
          <a:xfrm>
            <a:off x="1209403" y="622380"/>
            <a:ext cx="5126083" cy="758210"/>
          </a:xfrm>
        </p:spPr>
        <p:txBody>
          <a:bodyPr anchor="b">
            <a:normAutofit fontScale="90000"/>
          </a:bodyPr>
          <a:lstStyle/>
          <a:p>
            <a:r>
              <a:rPr lang="en-GB" sz="4700" b="1" u="sng" dirty="0" err="1"/>
              <a:t>Pennoweth</a:t>
            </a:r>
            <a:r>
              <a:rPr lang="en-GB" sz="4700" b="1" u="sng" dirty="0"/>
              <a:t> DNA</a:t>
            </a:r>
          </a:p>
        </p:txBody>
      </p:sp>
      <p:sp>
        <p:nvSpPr>
          <p:cNvPr id="3" name="Content Placeholder 2">
            <a:extLst>
              <a:ext uri="{FF2B5EF4-FFF2-40B4-BE49-F238E27FC236}">
                <a16:creationId xmlns:a16="http://schemas.microsoft.com/office/drawing/2014/main" id="{D3C55CA2-3B01-B311-FC27-CB5EBEF26A4E}"/>
              </a:ext>
            </a:extLst>
          </p:cNvPr>
          <p:cNvSpPr>
            <a:spLocks noGrp="1"/>
          </p:cNvSpPr>
          <p:nvPr>
            <p:ph idx="1"/>
          </p:nvPr>
        </p:nvSpPr>
        <p:spPr>
          <a:xfrm>
            <a:off x="1960518" y="1838757"/>
            <a:ext cx="4113711" cy="4017758"/>
          </a:xfrm>
        </p:spPr>
        <p:txBody>
          <a:bodyPr>
            <a:normAutofit/>
          </a:bodyPr>
          <a:lstStyle/>
          <a:p>
            <a:r>
              <a:rPr lang="en-US" sz="2800" b="1" i="0" dirty="0">
                <a:effectLst/>
                <a:latin typeface="Nunito Sans" panose="020F0502020204030204" pitchFamily="2" charset="0"/>
              </a:rPr>
              <a:t>We are safe.</a:t>
            </a:r>
            <a:endParaRPr lang="en-US" sz="2800" b="0" i="0" dirty="0">
              <a:effectLst/>
              <a:latin typeface="Nunito Sans" panose="020F0502020204030204" pitchFamily="2" charset="0"/>
            </a:endParaRPr>
          </a:p>
          <a:p>
            <a:r>
              <a:rPr lang="en-US" sz="2800" b="1" i="0" dirty="0">
                <a:effectLst/>
                <a:latin typeface="Nunito Sans" panose="020F0502020204030204" pitchFamily="2" charset="0"/>
              </a:rPr>
              <a:t>We feel loved.</a:t>
            </a:r>
            <a:endParaRPr lang="en-US" sz="2800" b="0" i="0" dirty="0">
              <a:effectLst/>
              <a:latin typeface="Nunito Sans" panose="020F0502020204030204" pitchFamily="2" charset="0"/>
            </a:endParaRPr>
          </a:p>
          <a:p>
            <a:r>
              <a:rPr lang="en-US" sz="2800" b="1" i="0" dirty="0">
                <a:effectLst/>
                <a:latin typeface="Nunito Sans" panose="020F0502020204030204" pitchFamily="2" charset="0"/>
              </a:rPr>
              <a:t>We take responsibility.</a:t>
            </a:r>
            <a:endParaRPr lang="en-US" sz="2800" b="0" i="0" dirty="0">
              <a:effectLst/>
              <a:latin typeface="Nunito Sans" panose="020F0502020204030204" pitchFamily="2" charset="0"/>
            </a:endParaRPr>
          </a:p>
          <a:p>
            <a:r>
              <a:rPr lang="en-US" sz="2800" b="1" i="0" dirty="0">
                <a:effectLst/>
                <a:latin typeface="Nunito Sans" panose="020F0502020204030204" pitchFamily="2" charset="0"/>
              </a:rPr>
              <a:t>We are always learning.</a:t>
            </a:r>
            <a:endParaRPr lang="en-US" sz="2800" b="0" i="0" dirty="0">
              <a:effectLst/>
              <a:latin typeface="Nunito Sans" panose="020F0502020204030204" pitchFamily="2" charset="0"/>
            </a:endParaRPr>
          </a:p>
          <a:p>
            <a:r>
              <a:rPr lang="en-US" sz="2800" b="1" i="0" dirty="0">
                <a:effectLst/>
                <a:latin typeface="Nunito Sans" panose="020F0502020204030204" pitchFamily="2" charset="0"/>
              </a:rPr>
              <a:t>We are ready.</a:t>
            </a:r>
            <a:endParaRPr lang="en-US" sz="2800" b="0" i="0" dirty="0">
              <a:effectLst/>
              <a:latin typeface="Nunito Sans" panose="020F0502020204030204" pitchFamily="2" charset="0"/>
            </a:endParaRPr>
          </a:p>
          <a:p>
            <a:endParaRPr lang="en-GB" sz="1900" dirty="0"/>
          </a:p>
        </p:txBody>
      </p:sp>
    </p:spTree>
    <p:extLst>
      <p:ext uri="{BB962C8B-B14F-4D97-AF65-F5344CB8AC3E}">
        <p14:creationId xmlns:p14="http://schemas.microsoft.com/office/powerpoint/2010/main" val="39698896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14"/>
        <p:cNvGrpSpPr/>
        <p:nvPr/>
      </p:nvGrpSpPr>
      <p:grpSpPr>
        <a:xfrm>
          <a:off x="0" y="0"/>
          <a:ext cx="0" cy="0"/>
          <a:chOff x="0" y="0"/>
          <a:chExt cx="0" cy="0"/>
        </a:xfrm>
      </p:grpSpPr>
      <p:sp>
        <p:nvSpPr>
          <p:cNvPr id="216" name="Google Shape;216;p13"/>
          <p:cNvSpPr txBox="1">
            <a:spLocks noGrp="1"/>
          </p:cNvSpPr>
          <p:nvPr>
            <p:ph type="title"/>
          </p:nvPr>
        </p:nvSpPr>
        <p:spPr>
          <a:xfrm>
            <a:off x="146396" y="151780"/>
            <a:ext cx="4087830" cy="838615"/>
          </a:xfrm>
          <a:prstGeom prst="rect">
            <a:avLst/>
          </a:prstGeom>
        </p:spPr>
        <p:txBody>
          <a:bodyPr spcFirstLastPara="1" lIns="91425" tIns="45700" rIns="91425" bIns="45700" anchor="b" anchorCtr="0">
            <a:normAutofit/>
          </a:bodyPr>
          <a:lstStyle/>
          <a:p>
            <a:pPr marL="0" lvl="0" indent="0" rtl="0">
              <a:spcBef>
                <a:spcPts val="0"/>
              </a:spcBef>
              <a:spcAft>
                <a:spcPts val="0"/>
              </a:spcAft>
              <a:buClr>
                <a:srgbClr val="FFFFFF"/>
              </a:buClr>
              <a:buSzPts val="4400"/>
              <a:buFont typeface="Candara"/>
              <a:buNone/>
            </a:pPr>
            <a:r>
              <a:rPr lang="en-GB" dirty="0"/>
              <a:t>Read, Write, Inc.</a:t>
            </a:r>
          </a:p>
        </p:txBody>
      </p:sp>
      <p:sp>
        <p:nvSpPr>
          <p:cNvPr id="215" name="Google Shape;215;p13"/>
          <p:cNvSpPr txBox="1">
            <a:spLocks noGrp="1"/>
          </p:cNvSpPr>
          <p:nvPr>
            <p:ph idx="1"/>
          </p:nvPr>
        </p:nvSpPr>
        <p:spPr>
          <a:xfrm>
            <a:off x="146396" y="1098472"/>
            <a:ext cx="7540157" cy="5106845"/>
          </a:xfrm>
          <a:prstGeom prst="rect">
            <a:avLst/>
          </a:prstGeom>
        </p:spPr>
        <p:txBody>
          <a:bodyPr spcFirstLastPara="1" lIns="91425" tIns="45700" rIns="91425" bIns="45700" anchorCtr="0">
            <a:normAutofit/>
          </a:bodyPr>
          <a:lstStyle/>
          <a:p>
            <a:pPr marL="0" lvl="0" indent="0" rtl="0">
              <a:spcBef>
                <a:spcPts val="0"/>
              </a:spcBef>
              <a:spcAft>
                <a:spcPts val="0"/>
              </a:spcAft>
              <a:buSzPts val="2400"/>
              <a:buNone/>
            </a:pPr>
            <a:r>
              <a:rPr lang="en-US" sz="2400" dirty="0"/>
              <a:t>Read, Write, Inc is the phonics </a:t>
            </a:r>
            <a:r>
              <a:rPr lang="en-US" sz="2400" dirty="0" err="1"/>
              <a:t>programme</a:t>
            </a:r>
            <a:r>
              <a:rPr lang="en-US" sz="2400" dirty="0"/>
              <a:t> that we use at </a:t>
            </a:r>
            <a:r>
              <a:rPr lang="en-US" sz="2400" dirty="0" err="1"/>
              <a:t>Pennoweth</a:t>
            </a:r>
            <a:r>
              <a:rPr lang="en-US" sz="2400" dirty="0"/>
              <a:t>. It begins discreetly in Nursery and continues until Year 3.</a:t>
            </a:r>
          </a:p>
          <a:p>
            <a:pPr marL="0" lvl="0" indent="0" rtl="0">
              <a:spcBef>
                <a:spcPts val="0"/>
              </a:spcBef>
              <a:spcAft>
                <a:spcPts val="0"/>
              </a:spcAft>
              <a:buSzPts val="2400"/>
              <a:buNone/>
            </a:pPr>
            <a:endParaRPr lang="en-US" sz="2400" dirty="0"/>
          </a:p>
          <a:p>
            <a:pPr marL="0" lvl="0" indent="0" rtl="0">
              <a:spcBef>
                <a:spcPts val="480"/>
              </a:spcBef>
              <a:spcAft>
                <a:spcPts val="0"/>
              </a:spcAft>
              <a:buSzPts val="2400"/>
              <a:buNone/>
            </a:pPr>
            <a:r>
              <a:rPr lang="en-US" sz="2400" dirty="0"/>
              <a:t>It teaches children to read accurately, fluently with good comprehension.</a:t>
            </a:r>
          </a:p>
          <a:p>
            <a:pPr marL="0" lvl="0" indent="0" rtl="0">
              <a:spcBef>
                <a:spcPts val="480"/>
              </a:spcBef>
              <a:spcAft>
                <a:spcPts val="0"/>
              </a:spcAft>
              <a:buSzPts val="2400"/>
              <a:buNone/>
            </a:pPr>
            <a:endParaRPr lang="en-US" sz="2400" dirty="0"/>
          </a:p>
          <a:p>
            <a:pPr marL="0" lvl="0" indent="0" rtl="0">
              <a:spcBef>
                <a:spcPts val="480"/>
              </a:spcBef>
              <a:spcAft>
                <a:spcPts val="0"/>
              </a:spcAft>
              <a:buSzPts val="2400"/>
              <a:buNone/>
            </a:pPr>
            <a:r>
              <a:rPr lang="en-US" sz="2400" dirty="0"/>
              <a:t>Daily session 9:00-9:45</a:t>
            </a:r>
          </a:p>
          <a:p>
            <a:pPr marL="0" lvl="0" indent="0" rtl="0">
              <a:spcBef>
                <a:spcPts val="480"/>
              </a:spcBef>
              <a:spcAft>
                <a:spcPts val="0"/>
              </a:spcAft>
              <a:buSzPts val="2400"/>
              <a:buNone/>
            </a:pPr>
            <a:endParaRPr lang="en-US" sz="2400" dirty="0"/>
          </a:p>
          <a:p>
            <a:pPr marL="0" lvl="0" indent="0" rtl="0">
              <a:spcBef>
                <a:spcPts val="480"/>
              </a:spcBef>
              <a:spcAft>
                <a:spcPts val="0"/>
              </a:spcAft>
              <a:buSzPts val="2400"/>
              <a:buNone/>
            </a:pPr>
            <a:r>
              <a:rPr lang="en-US" sz="2400" u="sng" dirty="0">
                <a:hlinkClick r:id="rId3"/>
              </a:rPr>
              <a:t>https://www.ruthmiskin.com/en/find-out-more/parents/</a:t>
            </a:r>
            <a:endParaRPr lang="en-US" sz="2400" dirty="0"/>
          </a:p>
        </p:txBody>
      </p:sp>
      <p:pic>
        <p:nvPicPr>
          <p:cNvPr id="217" name="Google Shape;217;p13"/>
          <p:cNvPicPr preferRelativeResize="0"/>
          <p:nvPr/>
        </p:nvPicPr>
        <p:blipFill rotWithShape="1">
          <a:blip r:embed="rId4"/>
          <a:srcRect l="9939" r="16471" b="-1"/>
          <a:stretch/>
        </p:blipFill>
        <p:spPr>
          <a:xfrm>
            <a:off x="5479320" y="4482737"/>
            <a:ext cx="4060587" cy="2553582"/>
          </a:xfrm>
          <a:custGeom>
            <a:avLst/>
            <a:gdLst/>
            <a:ahLst/>
            <a:cxnLst/>
            <a:rect l="l" t="t" r="r" b="b"/>
            <a:pathLst>
              <a:path w="5414116" h="2553582">
                <a:moveTo>
                  <a:pt x="158526" y="1316979"/>
                </a:moveTo>
                <a:lnTo>
                  <a:pt x="156754" y="1330318"/>
                </a:lnTo>
                <a:lnTo>
                  <a:pt x="150357" y="1343402"/>
                </a:lnTo>
                <a:cubicBezTo>
                  <a:pt x="148595" y="1346671"/>
                  <a:pt x="147784" y="1347597"/>
                  <a:pt x="148224" y="1345403"/>
                </a:cubicBezTo>
                <a:cubicBezTo>
                  <a:pt x="148536" y="1343890"/>
                  <a:pt x="150150" y="1339188"/>
                  <a:pt x="152759" y="1332109"/>
                </a:cubicBezTo>
                <a:close/>
                <a:moveTo>
                  <a:pt x="183999" y="1247985"/>
                </a:moveTo>
                <a:lnTo>
                  <a:pt x="185425" y="1249095"/>
                </a:lnTo>
                <a:lnTo>
                  <a:pt x="177909" y="1267545"/>
                </a:lnTo>
                <a:cubicBezTo>
                  <a:pt x="172543" y="1280910"/>
                  <a:pt x="167559" y="1293511"/>
                  <a:pt x="163267" y="1304542"/>
                </a:cubicBezTo>
                <a:lnTo>
                  <a:pt x="158526" y="1316979"/>
                </a:lnTo>
                <a:lnTo>
                  <a:pt x="160096" y="1305161"/>
                </a:lnTo>
                <a:cubicBezTo>
                  <a:pt x="166154" y="1273946"/>
                  <a:pt x="174799" y="1251295"/>
                  <a:pt x="183999" y="1247985"/>
                </a:cubicBezTo>
                <a:close/>
                <a:moveTo>
                  <a:pt x="2747400" y="406"/>
                </a:moveTo>
                <a:cubicBezTo>
                  <a:pt x="3035071" y="-4281"/>
                  <a:pt x="3341945" y="31161"/>
                  <a:pt x="3649095" y="133697"/>
                </a:cubicBezTo>
                <a:cubicBezTo>
                  <a:pt x="3849864" y="200721"/>
                  <a:pt x="4603144" y="576730"/>
                  <a:pt x="4698157" y="641897"/>
                </a:cubicBezTo>
                <a:cubicBezTo>
                  <a:pt x="4795794" y="709015"/>
                  <a:pt x="4865356" y="805949"/>
                  <a:pt x="4969229" y="864848"/>
                </a:cubicBezTo>
                <a:cubicBezTo>
                  <a:pt x="5024230" y="895855"/>
                  <a:pt x="5072076" y="940214"/>
                  <a:pt x="5031717" y="1024948"/>
                </a:cubicBezTo>
                <a:cubicBezTo>
                  <a:pt x="5020170" y="1048963"/>
                  <a:pt x="5029183" y="1072811"/>
                  <a:pt x="5057014" y="1071682"/>
                </a:cubicBezTo>
                <a:cubicBezTo>
                  <a:pt x="5109680" y="1069387"/>
                  <a:pt x="5118666" y="1110271"/>
                  <a:pt x="5135838" y="1143392"/>
                </a:cubicBezTo>
                <a:cubicBezTo>
                  <a:pt x="5166252" y="1202027"/>
                  <a:pt x="5193622" y="1263285"/>
                  <a:pt x="5266156" y="1289064"/>
                </a:cubicBezTo>
                <a:cubicBezTo>
                  <a:pt x="5238324" y="1323279"/>
                  <a:pt x="5215649" y="1311585"/>
                  <a:pt x="5195858" y="1298567"/>
                </a:cubicBezTo>
                <a:cubicBezTo>
                  <a:pt x="5143669" y="1263879"/>
                  <a:pt x="5093474" y="1226987"/>
                  <a:pt x="5041179" y="1192607"/>
                </a:cubicBezTo>
                <a:cubicBezTo>
                  <a:pt x="5007224" y="1170236"/>
                  <a:pt x="4975133" y="1142623"/>
                  <a:pt x="4918135" y="1145234"/>
                </a:cubicBezTo>
                <a:cubicBezTo>
                  <a:pt x="4935797" y="1231274"/>
                  <a:pt x="5007025" y="1262427"/>
                  <a:pt x="5060171" y="1300349"/>
                </a:cubicBezTo>
                <a:cubicBezTo>
                  <a:pt x="5126536" y="1347737"/>
                  <a:pt x="5152263" y="1413621"/>
                  <a:pt x="5184421" y="1487704"/>
                </a:cubicBezTo>
                <a:cubicBezTo>
                  <a:pt x="5122415" y="1489134"/>
                  <a:pt x="5103753" y="1435610"/>
                  <a:pt x="5058648" y="1427657"/>
                </a:cubicBezTo>
                <a:cubicBezTo>
                  <a:pt x="5053296" y="1435084"/>
                  <a:pt x="5045346" y="1445577"/>
                  <a:pt x="5045794" y="1446015"/>
                </a:cubicBezTo>
                <a:cubicBezTo>
                  <a:pt x="5106451" y="1496737"/>
                  <a:pt x="5117537" y="1568193"/>
                  <a:pt x="5101767" y="1647359"/>
                </a:cubicBezTo>
                <a:cubicBezTo>
                  <a:pt x="5093584" y="1688209"/>
                  <a:pt x="5115626" y="1706770"/>
                  <a:pt x="5135030" y="1731061"/>
                </a:cubicBezTo>
                <a:cubicBezTo>
                  <a:pt x="5203090" y="1816944"/>
                  <a:pt x="5278566" y="1897224"/>
                  <a:pt x="5321944" y="2003361"/>
                </a:cubicBezTo>
                <a:cubicBezTo>
                  <a:pt x="5239878" y="1971324"/>
                  <a:pt x="5191106" y="1897335"/>
                  <a:pt x="5107240" y="1850840"/>
                </a:cubicBezTo>
                <a:cubicBezTo>
                  <a:pt x="5146549" y="1965041"/>
                  <a:pt x="5224816" y="2036621"/>
                  <a:pt x="5290952" y="2116036"/>
                </a:cubicBezTo>
                <a:cubicBezTo>
                  <a:pt x="5321198" y="2152238"/>
                  <a:pt x="5345753" y="2195120"/>
                  <a:pt x="5388446" y="2220887"/>
                </a:cubicBezTo>
                <a:cubicBezTo>
                  <a:pt x="5403552" y="2230128"/>
                  <a:pt x="5428090" y="2247608"/>
                  <a:pt x="5403992" y="2273010"/>
                </a:cubicBezTo>
                <a:cubicBezTo>
                  <a:pt x="5383871" y="2294002"/>
                  <a:pt x="5363583" y="2281535"/>
                  <a:pt x="5345240" y="2269525"/>
                </a:cubicBezTo>
                <a:cubicBezTo>
                  <a:pt x="5301305" y="2240459"/>
                  <a:pt x="5249677" y="2227961"/>
                  <a:pt x="5181971" y="2212341"/>
                </a:cubicBezTo>
                <a:cubicBezTo>
                  <a:pt x="5210776" y="2304349"/>
                  <a:pt x="5323140" y="2305426"/>
                  <a:pt x="5342451" y="2399541"/>
                </a:cubicBezTo>
                <a:cubicBezTo>
                  <a:pt x="5276493" y="2399374"/>
                  <a:pt x="5240279" y="2358756"/>
                  <a:pt x="5193127" y="2341296"/>
                </a:cubicBezTo>
                <a:cubicBezTo>
                  <a:pt x="5150483" y="2325566"/>
                  <a:pt x="5134316" y="2337131"/>
                  <a:pt x="5128778" y="2384953"/>
                </a:cubicBezTo>
                <a:cubicBezTo>
                  <a:pt x="5120098" y="2459440"/>
                  <a:pt x="5082689" y="2490060"/>
                  <a:pt x="5024779" y="2455361"/>
                </a:cubicBezTo>
                <a:cubicBezTo>
                  <a:pt x="4971160" y="2423009"/>
                  <a:pt x="4955618" y="2448088"/>
                  <a:pt x="4957119" y="2492221"/>
                </a:cubicBezTo>
                <a:cubicBezTo>
                  <a:pt x="4957659" y="2508307"/>
                  <a:pt x="4955422" y="2522819"/>
                  <a:pt x="4951208" y="2536243"/>
                </a:cubicBezTo>
                <a:lnTo>
                  <a:pt x="4942986" y="2553582"/>
                </a:lnTo>
                <a:lnTo>
                  <a:pt x="0" y="2553582"/>
                </a:lnTo>
                <a:lnTo>
                  <a:pt x="10415" y="2540282"/>
                </a:lnTo>
                <a:cubicBezTo>
                  <a:pt x="21321" y="2529317"/>
                  <a:pt x="34083" y="2520126"/>
                  <a:pt x="50390" y="2514109"/>
                </a:cubicBezTo>
                <a:cubicBezTo>
                  <a:pt x="60150" y="2510393"/>
                  <a:pt x="69288" y="2504190"/>
                  <a:pt x="78593" y="2498362"/>
                </a:cubicBezTo>
                <a:cubicBezTo>
                  <a:pt x="79663" y="2490260"/>
                  <a:pt x="77016" y="2483287"/>
                  <a:pt x="68604" y="2478966"/>
                </a:cubicBezTo>
                <a:cubicBezTo>
                  <a:pt x="15119" y="2451323"/>
                  <a:pt x="33815" y="2412284"/>
                  <a:pt x="51592" y="2367344"/>
                </a:cubicBezTo>
                <a:cubicBezTo>
                  <a:pt x="73482" y="2311677"/>
                  <a:pt x="117178" y="2293901"/>
                  <a:pt x="167239" y="2281968"/>
                </a:cubicBezTo>
                <a:cubicBezTo>
                  <a:pt x="184333" y="2277976"/>
                  <a:pt x="204809" y="2283134"/>
                  <a:pt x="218700" y="2261009"/>
                </a:cubicBezTo>
                <a:cubicBezTo>
                  <a:pt x="202945" y="2233233"/>
                  <a:pt x="167661" y="2244301"/>
                  <a:pt x="144260" y="2232104"/>
                </a:cubicBezTo>
                <a:cubicBezTo>
                  <a:pt x="124982" y="2221882"/>
                  <a:pt x="89225" y="2216464"/>
                  <a:pt x="132450" y="2182200"/>
                </a:cubicBezTo>
                <a:cubicBezTo>
                  <a:pt x="145069" y="2172139"/>
                  <a:pt x="138401" y="2161211"/>
                  <a:pt x="128269" y="2157485"/>
                </a:cubicBezTo>
                <a:cubicBezTo>
                  <a:pt x="45771" y="2128357"/>
                  <a:pt x="114856" y="2054401"/>
                  <a:pt x="102768" y="2004430"/>
                </a:cubicBezTo>
                <a:cubicBezTo>
                  <a:pt x="99143" y="1990876"/>
                  <a:pt x="114661" y="1971808"/>
                  <a:pt x="128485" y="1969383"/>
                </a:cubicBezTo>
                <a:cubicBezTo>
                  <a:pt x="216478" y="1953355"/>
                  <a:pt x="255260" y="1875600"/>
                  <a:pt x="316632" y="1814867"/>
                </a:cubicBezTo>
                <a:cubicBezTo>
                  <a:pt x="286607" y="1778049"/>
                  <a:pt x="240843" y="1760915"/>
                  <a:pt x="204084" y="1732869"/>
                </a:cubicBezTo>
                <a:cubicBezTo>
                  <a:pt x="165873" y="1703815"/>
                  <a:pt x="170805" y="1689937"/>
                  <a:pt x="227085" y="1644378"/>
                </a:cubicBezTo>
                <a:cubicBezTo>
                  <a:pt x="135002" y="1609983"/>
                  <a:pt x="135002" y="1609983"/>
                  <a:pt x="194840" y="1531510"/>
                </a:cubicBezTo>
                <a:cubicBezTo>
                  <a:pt x="155738" y="1518118"/>
                  <a:pt x="147268" y="1431235"/>
                  <a:pt x="153201" y="1357062"/>
                </a:cubicBezTo>
                <a:lnTo>
                  <a:pt x="156754" y="1330318"/>
                </a:lnTo>
                <a:lnTo>
                  <a:pt x="158203" y="1327353"/>
                </a:lnTo>
                <a:cubicBezTo>
                  <a:pt x="164944" y="1313010"/>
                  <a:pt x="174305" y="1292418"/>
                  <a:pt x="183908" y="1271808"/>
                </a:cubicBezTo>
                <a:lnTo>
                  <a:pt x="192178" y="1254359"/>
                </a:lnTo>
                <a:lnTo>
                  <a:pt x="197963" y="1258870"/>
                </a:lnTo>
                <a:cubicBezTo>
                  <a:pt x="201319" y="1265759"/>
                  <a:pt x="204343" y="1269123"/>
                  <a:pt x="207082" y="1270177"/>
                </a:cubicBezTo>
                <a:cubicBezTo>
                  <a:pt x="215301" y="1273335"/>
                  <a:pt x="220953" y="1255680"/>
                  <a:pt x="225258" y="1249926"/>
                </a:cubicBezTo>
                <a:cubicBezTo>
                  <a:pt x="239225" y="1231830"/>
                  <a:pt x="229470" y="1215162"/>
                  <a:pt x="225383" y="1197822"/>
                </a:cubicBezTo>
                <a:cubicBezTo>
                  <a:pt x="223809" y="1191435"/>
                  <a:pt x="212069" y="1213060"/>
                  <a:pt x="198195" y="1241661"/>
                </a:cubicBezTo>
                <a:lnTo>
                  <a:pt x="192178" y="1254359"/>
                </a:lnTo>
                <a:lnTo>
                  <a:pt x="185425" y="1249095"/>
                </a:lnTo>
                <a:lnTo>
                  <a:pt x="194847" y="1225969"/>
                </a:lnTo>
                <a:cubicBezTo>
                  <a:pt x="218144" y="1169629"/>
                  <a:pt x="242658" y="1113997"/>
                  <a:pt x="248781" y="1110761"/>
                </a:cubicBezTo>
                <a:cubicBezTo>
                  <a:pt x="313786" y="1076283"/>
                  <a:pt x="321395" y="965784"/>
                  <a:pt x="418181" y="974220"/>
                </a:cubicBezTo>
                <a:cubicBezTo>
                  <a:pt x="461819" y="977818"/>
                  <a:pt x="495215" y="944914"/>
                  <a:pt x="532987" y="931088"/>
                </a:cubicBezTo>
                <a:cubicBezTo>
                  <a:pt x="664440" y="883526"/>
                  <a:pt x="768295" y="806734"/>
                  <a:pt x="846702" y="686183"/>
                </a:cubicBezTo>
                <a:cubicBezTo>
                  <a:pt x="868484" y="652881"/>
                  <a:pt x="913166" y="632329"/>
                  <a:pt x="946487" y="606427"/>
                </a:cubicBezTo>
                <a:cubicBezTo>
                  <a:pt x="943857" y="580742"/>
                  <a:pt x="867909" y="616319"/>
                  <a:pt x="909859" y="561037"/>
                </a:cubicBezTo>
                <a:cubicBezTo>
                  <a:pt x="941546" y="519374"/>
                  <a:pt x="991572" y="500749"/>
                  <a:pt x="1038549" y="483076"/>
                </a:cubicBezTo>
                <a:cubicBezTo>
                  <a:pt x="1092404" y="463016"/>
                  <a:pt x="1148626" y="449861"/>
                  <a:pt x="1187871" y="397948"/>
                </a:cubicBezTo>
                <a:cubicBezTo>
                  <a:pt x="1194206" y="389666"/>
                  <a:pt x="1884389" y="14461"/>
                  <a:pt x="2747400" y="406"/>
                </a:cubicBezTo>
                <a:close/>
              </a:path>
            </a:pathLst>
          </a:cu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is Phonics?</a:t>
            </a:r>
          </a:p>
        </p:txBody>
      </p:sp>
      <p:sp>
        <p:nvSpPr>
          <p:cNvPr id="3" name="Content Placeholder 2"/>
          <p:cNvSpPr>
            <a:spLocks noGrp="1"/>
          </p:cNvSpPr>
          <p:nvPr>
            <p:ph idx="1"/>
          </p:nvPr>
        </p:nvSpPr>
        <p:spPr>
          <a:xfrm>
            <a:off x="467217" y="1650504"/>
            <a:ext cx="5890040" cy="4226768"/>
          </a:xfrm>
        </p:spPr>
        <p:txBody>
          <a:bodyPr/>
          <a:lstStyle/>
          <a:p>
            <a:r>
              <a:rPr lang="en-GB" sz="2400" i="1" dirty="0"/>
              <a:t>Read Write Inc. </a:t>
            </a:r>
            <a:r>
              <a:rPr lang="en-GB" sz="2400" dirty="0"/>
              <a:t>Phonics teaches children to read accurately and fluently with good comprehension. </a:t>
            </a:r>
          </a:p>
          <a:p>
            <a:r>
              <a:rPr lang="en-GB" sz="2400" dirty="0"/>
              <a:t>They learn to form each letter, spell correctly, and compose their ideas step-by-step.</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18291656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11344</TotalTime>
  <Words>1056</Words>
  <Application>Microsoft Office PowerPoint</Application>
  <PresentationFormat>On-screen Show (4:3)</PresentationFormat>
  <Paragraphs>110</Paragraphs>
  <Slides>15</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Trebuchet MS</vt:lpstr>
      <vt:lpstr>Calibri</vt:lpstr>
      <vt:lpstr>Nunito Sans</vt:lpstr>
      <vt:lpstr>Candara</vt:lpstr>
      <vt:lpstr>Wingdings 3</vt:lpstr>
      <vt:lpstr>Arial</vt:lpstr>
      <vt:lpstr>Facet</vt:lpstr>
      <vt:lpstr>Welcome to Reception</vt:lpstr>
      <vt:lpstr>Starting in Reception</vt:lpstr>
      <vt:lpstr>The school day</vt:lpstr>
      <vt:lpstr>PowerPoint Presentation</vt:lpstr>
      <vt:lpstr>Starting in Reception</vt:lpstr>
      <vt:lpstr>School Uniform</vt:lpstr>
      <vt:lpstr>Pennoweth DNA</vt:lpstr>
      <vt:lpstr>Read, Write, Inc.</vt:lpstr>
      <vt:lpstr>What is Phonics?</vt:lpstr>
      <vt:lpstr>Learning Sounds</vt:lpstr>
      <vt:lpstr>Fred Talk</vt:lpstr>
      <vt:lpstr>RWI lessons</vt:lpstr>
      <vt:lpstr>PowerPoint Presentation</vt:lpstr>
      <vt:lpstr>Big Brush Club</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Reception</dc:title>
  <dc:creator>Fiona Morris</dc:creator>
  <cp:lastModifiedBy>Michael Moore</cp:lastModifiedBy>
  <cp:revision>2</cp:revision>
  <dcterms:created xsi:type="dcterms:W3CDTF">2019-07-14T19:11:55Z</dcterms:created>
  <dcterms:modified xsi:type="dcterms:W3CDTF">2025-07-07T12:36:33Z</dcterms:modified>
</cp:coreProperties>
</file>